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sldIdLst>
    <p:sldId id="272" r:id="rId2"/>
    <p:sldId id="256" r:id="rId3"/>
    <p:sldId id="269" r:id="rId4"/>
    <p:sldId id="257" r:id="rId5"/>
    <p:sldId id="258" r:id="rId6"/>
    <p:sldId id="259" r:id="rId7"/>
    <p:sldId id="265" r:id="rId8"/>
    <p:sldId id="264" r:id="rId9"/>
    <p:sldId id="263" r:id="rId10"/>
    <p:sldId id="270" r:id="rId11"/>
    <p:sldId id="260" r:id="rId12"/>
    <p:sldId id="261" r:id="rId13"/>
    <p:sldId id="262" r:id="rId14"/>
    <p:sldId id="273"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96" y="12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4597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806683-B89F-47F1-9B18-CB11D1DE7767}"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3272675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262687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7C806683-B89F-47F1-9B18-CB11D1DE7767}" type="datetimeFigureOut">
              <a:rPr lang="en-IN" smtClean="0"/>
              <a:t>09-10-2021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3287763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23142204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422394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122442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C806683-B89F-47F1-9B18-CB11D1DE7767}" type="datetimeFigureOut">
              <a:rPr lang="en-IN" smtClean="0"/>
              <a:t>09-10-2021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647635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806683-B89F-47F1-9B18-CB11D1DE7767}"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129185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806683-B89F-47F1-9B18-CB11D1DE7767}" type="datetimeFigureOut">
              <a:rPr lang="en-IN" smtClean="0"/>
              <a:t>09-10-2021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3205683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806683-B89F-47F1-9B18-CB11D1DE7767}" type="datetimeFigureOut">
              <a:rPr lang="en-IN" smtClean="0"/>
              <a:t>09-10-2021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2818320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06683-B89F-47F1-9B18-CB11D1DE7767}" type="datetimeFigureOut">
              <a:rPr lang="en-IN" smtClean="0"/>
              <a:t>09-10-2021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3458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806683-B89F-47F1-9B18-CB11D1DE7767}" type="datetimeFigureOut">
              <a:rPr lang="en-IN" smtClean="0"/>
              <a:t>09-10-2021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626871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7C806683-B89F-47F1-9B18-CB11D1DE7767}" type="datetimeFigureOut">
              <a:rPr lang="en-IN" smtClean="0"/>
              <a:t>09-10-2021</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C07E3D38-91A6-45BB-92E8-A8B9F46550C2}" type="slidenum">
              <a:rPr lang="en-IN" smtClean="0"/>
              <a:t>‹#›</a:t>
            </a:fld>
            <a:endParaRPr lang="en-IN"/>
          </a:p>
        </p:txBody>
      </p:sp>
    </p:spTree>
    <p:extLst>
      <p:ext uri="{BB962C8B-B14F-4D97-AF65-F5344CB8AC3E}">
        <p14:creationId xmlns:p14="http://schemas.microsoft.com/office/powerpoint/2010/main" val="2572527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7C806683-B89F-47F1-9B18-CB11D1DE7767}" type="datetimeFigureOut">
              <a:rPr lang="en-IN" smtClean="0"/>
              <a:t>09-10-2021</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C07E3D38-91A6-45BB-92E8-A8B9F46550C2}" type="slidenum">
              <a:rPr lang="en-IN" smtClean="0"/>
              <a:t>‹#›</a:t>
            </a:fld>
            <a:endParaRPr lang="en-IN"/>
          </a:p>
        </p:txBody>
      </p:sp>
    </p:spTree>
    <p:extLst>
      <p:ext uri="{BB962C8B-B14F-4D97-AF65-F5344CB8AC3E}">
        <p14:creationId xmlns:p14="http://schemas.microsoft.com/office/powerpoint/2010/main" val="644501575"/>
      </p:ext>
    </p:extLst>
  </p:cSld>
  <p:clrMap bg1="dk1" tx1="lt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jfif"/><Relationship Id="rId2" Type="http://schemas.openxmlformats.org/officeDocument/2006/relationships/image" Target="../media/image28.jfif"/><Relationship Id="rId1" Type="http://schemas.openxmlformats.org/officeDocument/2006/relationships/slideLayout" Target="../slideLayouts/slideLayout7.xml"/><Relationship Id="rId4" Type="http://schemas.openxmlformats.org/officeDocument/2006/relationships/image" Target="../media/image30.jfif"/></Relationships>
</file>

<file path=ppt/slides/_rels/slide13.xml.rels><?xml version="1.0" encoding="UTF-8" standalone="yes"?>
<Relationships xmlns="http://schemas.openxmlformats.org/package/2006/relationships"><Relationship Id="rId3" Type="http://schemas.openxmlformats.org/officeDocument/2006/relationships/image" Target="../media/image32.jfif"/><Relationship Id="rId2" Type="http://schemas.openxmlformats.org/officeDocument/2006/relationships/image" Target="../media/image31.jf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fif"/><Relationship Id="rId7" Type="http://schemas.openxmlformats.org/officeDocument/2006/relationships/image" Target="../media/image8.png"/><Relationship Id="rId2" Type="http://schemas.openxmlformats.org/officeDocument/2006/relationships/image" Target="../media/image3.jfif"/><Relationship Id="rId1" Type="http://schemas.openxmlformats.org/officeDocument/2006/relationships/slideLayout" Target="../slideLayouts/slideLayout2.xml"/><Relationship Id="rId6" Type="http://schemas.openxmlformats.org/officeDocument/2006/relationships/image" Target="../media/image7.jfif"/><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mailto:btech10212.20@bitmesra.ac.in" TargetMode="Externa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D6FE2-5D06-42F5-8C26-408A134B5D27}"/>
              </a:ext>
            </a:extLst>
          </p:cNvPr>
          <p:cNvSpPr>
            <a:spLocks noGrp="1"/>
          </p:cNvSpPr>
          <p:nvPr>
            <p:ph type="title"/>
          </p:nvPr>
        </p:nvSpPr>
        <p:spPr>
          <a:xfrm>
            <a:off x="525914" y="2320377"/>
            <a:ext cx="10571998" cy="970450"/>
          </a:xfrm>
          <a:effectLst>
            <a:glow rad="228600">
              <a:schemeClr val="accent1">
                <a:satMod val="175000"/>
                <a:alpha val="40000"/>
              </a:schemeClr>
            </a:glow>
            <a:outerShdw blurRad="76200" dist="12700" dir="8100000" sy="-23000" kx="800400" algn="br" rotWithShape="0">
              <a:prstClr val="black">
                <a:alpha val="20000"/>
              </a:prstClr>
            </a:outerShdw>
            <a:reflection blurRad="6350" stA="50000" endA="295" endPos="92000" dist="101600" dir="5400000" sy="-100000" algn="bl" rotWithShape="0"/>
          </a:effectLst>
          <a:scene3d>
            <a:camera prst="perspectiveHeroicExtremeLeftFacing"/>
            <a:lightRig rig="threePt" dir="t"/>
          </a:scene3d>
          <a:sp3d>
            <a:bevelT w="114300" prst="artDeco"/>
          </a:sp3d>
        </p:spPr>
        <p:txBody>
          <a:bodyPr/>
          <a:lstStyle/>
          <a:p>
            <a:pPr algn="ctr"/>
            <a:r>
              <a:rPr lang="en-IN" sz="9600" dirty="0"/>
              <a:t>WELCOME</a:t>
            </a:r>
          </a:p>
        </p:txBody>
      </p:sp>
    </p:spTree>
    <p:extLst>
      <p:ext uri="{BB962C8B-B14F-4D97-AF65-F5344CB8AC3E}">
        <p14:creationId xmlns:p14="http://schemas.microsoft.com/office/powerpoint/2010/main" val="245759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DE00A-6B3A-444B-8B87-3970B17D50EB}"/>
              </a:ext>
            </a:extLst>
          </p:cNvPr>
          <p:cNvSpPr>
            <a:spLocks noGrp="1"/>
          </p:cNvSpPr>
          <p:nvPr>
            <p:ph type="title"/>
          </p:nvPr>
        </p:nvSpPr>
        <p:spPr>
          <a:xfrm>
            <a:off x="810000" y="234124"/>
            <a:ext cx="10571998" cy="979276"/>
          </a:xfrm>
        </p:spPr>
        <p:txBody>
          <a:bodyPr/>
          <a:lstStyle/>
          <a:p>
            <a:r>
              <a:rPr lang="en-US" dirty="0"/>
              <a:t>SOURCE CODE</a:t>
            </a:r>
            <a:endParaRPr lang="en-IN" dirty="0"/>
          </a:p>
        </p:txBody>
      </p:sp>
      <p:pic>
        <p:nvPicPr>
          <p:cNvPr id="9" name="Picture 8">
            <a:extLst>
              <a:ext uri="{FF2B5EF4-FFF2-40B4-BE49-F238E27FC236}">
                <a16:creationId xmlns:a16="http://schemas.microsoft.com/office/drawing/2014/main" id="{A7CE44A9-397E-4D54-A673-879D65908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84" y="1420427"/>
            <a:ext cx="5809233" cy="5344357"/>
          </a:xfrm>
          <a:prstGeom prst="rect">
            <a:avLst/>
          </a:prstGeom>
        </p:spPr>
      </p:pic>
      <p:pic>
        <p:nvPicPr>
          <p:cNvPr id="11" name="Picture 10">
            <a:extLst>
              <a:ext uri="{FF2B5EF4-FFF2-40B4-BE49-F238E27FC236}">
                <a16:creationId xmlns:a16="http://schemas.microsoft.com/office/drawing/2014/main" id="{596F0C3E-E796-46C7-AE49-602E288BE7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698" y="280732"/>
            <a:ext cx="6136518" cy="6577268"/>
          </a:xfrm>
          <a:prstGeom prst="rect">
            <a:avLst/>
          </a:prstGeom>
        </p:spPr>
      </p:pic>
    </p:spTree>
    <p:extLst>
      <p:ext uri="{BB962C8B-B14F-4D97-AF65-F5344CB8AC3E}">
        <p14:creationId xmlns:p14="http://schemas.microsoft.com/office/powerpoint/2010/main" val="319599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fltVal val="0"/>
                                          </p:val>
                                        </p:tav>
                                        <p:tav tm="100000">
                                          <p:val>
                                            <p:strVal val="#ppt_h"/>
                                          </p:val>
                                        </p:tav>
                                      </p:tavLst>
                                    </p:anim>
                                    <p:anim calcmode="lin" valueType="num">
                                      <p:cBhvr>
                                        <p:cTn id="14" dur="1000" fill="hold"/>
                                        <p:tgtEl>
                                          <p:spTgt spid="9"/>
                                        </p:tgtEl>
                                        <p:attrNameLst>
                                          <p:attrName>style.rotation</p:attrName>
                                        </p:attrNameLst>
                                      </p:cBhvr>
                                      <p:tavLst>
                                        <p:tav tm="0">
                                          <p:val>
                                            <p:fltVal val="90"/>
                                          </p:val>
                                        </p:tav>
                                        <p:tav tm="100000">
                                          <p:val>
                                            <p:fltVal val="0"/>
                                          </p:val>
                                        </p:tav>
                                      </p:tavLst>
                                    </p:anim>
                                    <p:animEffect transition="in" filter="fade">
                                      <p:cBhvr>
                                        <p:cTn id="15" dur="10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fltVal val="0"/>
                                          </p:val>
                                        </p:tav>
                                        <p:tav tm="100000">
                                          <p:val>
                                            <p:strVal val="#ppt_h"/>
                                          </p:val>
                                        </p:tav>
                                      </p:tavLst>
                                    </p:anim>
                                    <p:anim calcmode="lin" valueType="num">
                                      <p:cBhvr>
                                        <p:cTn id="22" dur="1000" fill="hold"/>
                                        <p:tgtEl>
                                          <p:spTgt spid="11"/>
                                        </p:tgtEl>
                                        <p:attrNameLst>
                                          <p:attrName>style.rotation</p:attrName>
                                        </p:attrNameLst>
                                      </p:cBhvr>
                                      <p:tavLst>
                                        <p:tav tm="0">
                                          <p:val>
                                            <p:fltVal val="90"/>
                                          </p:val>
                                        </p:tav>
                                        <p:tav tm="100000">
                                          <p:val>
                                            <p:fltVal val="0"/>
                                          </p:val>
                                        </p:tav>
                                      </p:tavLst>
                                    </p:anim>
                                    <p:animEffect transition="in" filter="fade">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21BFB4-8B5B-45F3-B7C7-A58C281CC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462CD05-9061-414A-8EF0-9C144586573A}"/>
              </a:ext>
            </a:extLst>
          </p:cNvPr>
          <p:cNvSpPr>
            <a:spLocks noGrp="1"/>
          </p:cNvSpPr>
          <p:nvPr>
            <p:ph type="title"/>
          </p:nvPr>
        </p:nvSpPr>
        <p:spPr>
          <a:xfrm>
            <a:off x="810000" y="447188"/>
            <a:ext cx="10571998" cy="970450"/>
          </a:xfrm>
        </p:spPr>
        <p:txBody>
          <a:bodyPr/>
          <a:lstStyle/>
          <a:p>
            <a:r>
              <a:rPr lang="en-US" u="sng" dirty="0">
                <a:latin typeface="Times New Roman" panose="02020603050405020304" pitchFamily="18" charset="0"/>
                <a:cs typeface="Times New Roman" panose="02020603050405020304" pitchFamily="18" charset="0"/>
              </a:rPr>
              <a:t>APPLICABIITY OF THE PROJECT</a:t>
            </a:r>
            <a:endParaRPr lang="en-IN"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C8AA098-981E-490A-8414-3CA5BBF96A87}"/>
              </a:ext>
            </a:extLst>
          </p:cNvPr>
          <p:cNvSpPr>
            <a:spLocks noGrp="1"/>
          </p:cNvSpPr>
          <p:nvPr>
            <p:ph idx="1"/>
          </p:nvPr>
        </p:nvSpPr>
        <p:spPr>
          <a:xfrm>
            <a:off x="818712" y="2485749"/>
            <a:ext cx="10554574" cy="3373050"/>
          </a:xfrm>
        </p:spPr>
        <p:txBody>
          <a:bodyPr>
            <a:normAutofit fontScale="92500" lnSpcReduction="10000"/>
          </a:bodyPr>
          <a:lstStyle/>
          <a:p>
            <a:pPr>
              <a:buFont typeface="Courier New" panose="02070309020205020404" pitchFamily="49" charset="0"/>
              <a:buChar char="o"/>
            </a:pPr>
            <a:r>
              <a:rPr lang="en-IN" sz="2400" b="1" dirty="0">
                <a:solidFill>
                  <a:srgbClr val="980000"/>
                </a:solidFill>
                <a:effectLst/>
                <a:latin typeface="Roboto" panose="02000000000000000000" pitchFamily="2" charset="0"/>
                <a:ea typeface="Roboto" panose="02000000000000000000" pitchFamily="2" charset="0"/>
                <a:cs typeface="Roboto" panose="02000000000000000000" pitchFamily="2" charset="0"/>
              </a:rPr>
              <a:t>Usability:</a:t>
            </a:r>
            <a:endParaRPr lang="en-IN" sz="2400" dirty="0">
              <a:effectLst/>
              <a:latin typeface="Arial" panose="020B0604020202020204" pitchFamily="34" charset="0"/>
              <a:ea typeface="Arial" panose="020B0604020202020204" pitchFamily="34" charset="0"/>
            </a:endParaRPr>
          </a:p>
          <a:p>
            <a:pPr marL="0" indent="0">
              <a:buNone/>
            </a:pPr>
            <a:r>
              <a:rPr lang="en-IN" sz="2400" dirty="0">
                <a:effectLst/>
                <a:latin typeface="Roboto" panose="02000000000000000000" pitchFamily="2" charset="0"/>
                <a:ea typeface="Roboto" panose="02000000000000000000" pitchFamily="2" charset="0"/>
                <a:cs typeface="Roboto" panose="02000000000000000000" pitchFamily="2" charset="0"/>
              </a:rPr>
              <a:t>Displaying numbers, light on and off, displaying different patterns, single digit sum calculator, blinking lights.</a:t>
            </a:r>
            <a:endParaRPr lang="en-IN" sz="2400" dirty="0">
              <a:latin typeface="Arial" panose="020B0604020202020204" pitchFamily="34" charset="0"/>
              <a:ea typeface="Roboto" panose="02000000000000000000" pitchFamily="2" charset="0"/>
            </a:endParaRPr>
          </a:p>
          <a:p>
            <a:pPr marL="0" indent="0">
              <a:buNone/>
            </a:pPr>
            <a:r>
              <a:rPr lang="en-IN" sz="2400" dirty="0">
                <a:effectLst/>
                <a:latin typeface="Roboto" panose="02000000000000000000" pitchFamily="2" charset="0"/>
                <a:ea typeface="Roboto" panose="02000000000000000000" pitchFamily="2" charset="0"/>
                <a:cs typeface="Roboto" panose="02000000000000000000" pitchFamily="2" charset="0"/>
              </a:rPr>
              <a:t>The project is a voice controlled wireless device so will reduce the cost of wires and somewhat become cost effective.</a:t>
            </a:r>
          </a:p>
          <a:p>
            <a:pPr marL="0" indent="0">
              <a:buNone/>
            </a:pPr>
            <a:r>
              <a:rPr lang="en-IN" sz="2400" b="1" u="none" strike="noStrike" dirty="0">
                <a:solidFill>
                  <a:schemeClr val="accent6">
                    <a:lumMod val="75000"/>
                  </a:schemeClr>
                </a:solidFill>
                <a:effectLst/>
                <a:latin typeface="Roboto" panose="02000000000000000000" pitchFamily="2" charset="0"/>
                <a:ea typeface="Roboto" panose="02000000000000000000" pitchFamily="2" charset="0"/>
                <a:cs typeface="Roboto" panose="02000000000000000000" pitchFamily="2" charset="0"/>
              </a:rPr>
              <a:t>Scalability:</a:t>
            </a:r>
            <a:endParaRPr lang="en-IN" sz="2400" u="none" strike="noStrike" dirty="0">
              <a:solidFill>
                <a:schemeClr val="accent6">
                  <a:lumMod val="75000"/>
                </a:schemeClr>
              </a:solidFill>
              <a:effectLst/>
              <a:latin typeface="Arial" panose="020B0604020202020204" pitchFamily="34" charset="0"/>
              <a:ea typeface="Arial" panose="020B0604020202020204" pitchFamily="34" charset="0"/>
            </a:endParaRPr>
          </a:p>
          <a:p>
            <a:pPr marL="114300" indent="0">
              <a:lnSpc>
                <a:spcPct val="115000"/>
              </a:lnSpc>
              <a:buNone/>
            </a:pPr>
            <a:r>
              <a:rPr lang="en-IN" sz="2400" b="1" dirty="0">
                <a:solidFill>
                  <a:schemeClr val="tx1">
                    <a:lumMod val="95000"/>
                  </a:schemeClr>
                </a:solidFill>
                <a:effectLst/>
                <a:latin typeface="Roboto" panose="02000000000000000000" pitchFamily="2" charset="0"/>
                <a:ea typeface="Roboto" panose="02000000000000000000" pitchFamily="2" charset="0"/>
                <a:cs typeface="Roboto" panose="02000000000000000000" pitchFamily="2" charset="0"/>
              </a:rPr>
              <a:t>This project can work in a large scale because it is completely wireless and voice controlled through mobile phones via Bluetooth. </a:t>
            </a:r>
            <a:endParaRPr lang="en-IN" sz="2400" b="1" dirty="0">
              <a:solidFill>
                <a:schemeClr val="tx1">
                  <a:lumMod val="95000"/>
                </a:schemeClr>
              </a:solidFill>
              <a:effectLst/>
              <a:latin typeface="Arial" panose="020B0604020202020204" pitchFamily="34" charset="0"/>
              <a:ea typeface="Arial" panose="020B0604020202020204" pitchFamily="34" charset="0"/>
            </a:endParaRPr>
          </a:p>
          <a:p>
            <a:pPr>
              <a:buFont typeface="Courier New" panose="02070309020205020404" pitchFamily="49" charset="0"/>
              <a:buChar char="o"/>
            </a:pPr>
            <a:endParaRPr lang="en-IN" sz="1800" dirty="0">
              <a:effectLst/>
              <a:latin typeface="Arial" panose="020B0604020202020204" pitchFamily="34" charset="0"/>
              <a:ea typeface="Arial" panose="020B0604020202020204" pitchFamily="34" charset="0"/>
            </a:endParaRPr>
          </a:p>
          <a:p>
            <a:pPr indent="0">
              <a:lnSpc>
                <a:spcPct val="115000"/>
              </a:lnSpc>
              <a:buNone/>
            </a:pP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1981018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par>
                                <p:cTn id="26" presetID="26" presetClass="entr" presetSubtype="0"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80">
                                          <p:stCondLst>
                                            <p:cond delay="0"/>
                                          </p:stCondLst>
                                        </p:cTn>
                                        <p:tgtEl>
                                          <p:spTgt spid="3">
                                            <p:txEl>
                                              <p:pRg st="1" end="1"/>
                                            </p:txEl>
                                          </p:spTgt>
                                        </p:tgtEl>
                                      </p:cBhvr>
                                    </p:animEffect>
                                    <p:anim calcmode="lin" valueType="num">
                                      <p:cBhvr>
                                        <p:cTn id="2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3">
                                            <p:txEl>
                                              <p:pRg st="1" end="1"/>
                                            </p:txEl>
                                          </p:spTgt>
                                        </p:tgtEl>
                                      </p:cBhvr>
                                      <p:to x="100000" y="60000"/>
                                    </p:animScale>
                                    <p:animScale>
                                      <p:cBhvr>
                                        <p:cTn id="35" dur="166" decel="50000">
                                          <p:stCondLst>
                                            <p:cond delay="676"/>
                                          </p:stCondLst>
                                        </p:cTn>
                                        <p:tgtEl>
                                          <p:spTgt spid="3">
                                            <p:txEl>
                                              <p:pRg st="1" end="1"/>
                                            </p:txEl>
                                          </p:spTgt>
                                        </p:tgtEl>
                                      </p:cBhvr>
                                      <p:to x="100000" y="100000"/>
                                    </p:animScale>
                                    <p:animScale>
                                      <p:cBhvr>
                                        <p:cTn id="36" dur="26">
                                          <p:stCondLst>
                                            <p:cond delay="1312"/>
                                          </p:stCondLst>
                                        </p:cTn>
                                        <p:tgtEl>
                                          <p:spTgt spid="3">
                                            <p:txEl>
                                              <p:pRg st="1" end="1"/>
                                            </p:txEl>
                                          </p:spTgt>
                                        </p:tgtEl>
                                      </p:cBhvr>
                                      <p:to x="100000" y="80000"/>
                                    </p:animScale>
                                    <p:animScale>
                                      <p:cBhvr>
                                        <p:cTn id="37" dur="166" decel="50000">
                                          <p:stCondLst>
                                            <p:cond delay="1338"/>
                                          </p:stCondLst>
                                        </p:cTn>
                                        <p:tgtEl>
                                          <p:spTgt spid="3">
                                            <p:txEl>
                                              <p:pRg st="1" end="1"/>
                                            </p:txEl>
                                          </p:spTgt>
                                        </p:tgtEl>
                                      </p:cBhvr>
                                      <p:to x="100000" y="100000"/>
                                    </p:animScale>
                                    <p:animScale>
                                      <p:cBhvr>
                                        <p:cTn id="38" dur="26">
                                          <p:stCondLst>
                                            <p:cond delay="1642"/>
                                          </p:stCondLst>
                                        </p:cTn>
                                        <p:tgtEl>
                                          <p:spTgt spid="3">
                                            <p:txEl>
                                              <p:pRg st="1" end="1"/>
                                            </p:txEl>
                                          </p:spTgt>
                                        </p:tgtEl>
                                      </p:cBhvr>
                                      <p:to x="100000" y="90000"/>
                                    </p:animScale>
                                    <p:animScale>
                                      <p:cBhvr>
                                        <p:cTn id="39" dur="166" decel="50000">
                                          <p:stCondLst>
                                            <p:cond delay="1668"/>
                                          </p:stCondLst>
                                        </p:cTn>
                                        <p:tgtEl>
                                          <p:spTgt spid="3">
                                            <p:txEl>
                                              <p:pRg st="1" end="1"/>
                                            </p:txEl>
                                          </p:spTgt>
                                        </p:tgtEl>
                                      </p:cBhvr>
                                      <p:to x="100000" y="100000"/>
                                    </p:animScale>
                                    <p:animScale>
                                      <p:cBhvr>
                                        <p:cTn id="40" dur="26">
                                          <p:stCondLst>
                                            <p:cond delay="1808"/>
                                          </p:stCondLst>
                                        </p:cTn>
                                        <p:tgtEl>
                                          <p:spTgt spid="3">
                                            <p:txEl>
                                              <p:pRg st="1" end="1"/>
                                            </p:txEl>
                                          </p:spTgt>
                                        </p:tgtEl>
                                      </p:cBhvr>
                                      <p:to x="100000" y="95000"/>
                                    </p:animScale>
                                    <p:animScale>
                                      <p:cBhvr>
                                        <p:cTn id="41" dur="166" decel="50000">
                                          <p:stCondLst>
                                            <p:cond delay="1834"/>
                                          </p:stCondLst>
                                        </p:cTn>
                                        <p:tgtEl>
                                          <p:spTgt spid="3">
                                            <p:txEl>
                                              <p:pRg st="1" end="1"/>
                                            </p:txEl>
                                          </p:spTgt>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animEffect transition="in" filter="wipe(down)">
                                      <p:cBhvr>
                                        <p:cTn id="44" dur="580">
                                          <p:stCondLst>
                                            <p:cond delay="0"/>
                                          </p:stCondLst>
                                        </p:cTn>
                                        <p:tgtEl>
                                          <p:spTgt spid="3">
                                            <p:txEl>
                                              <p:pRg st="2" end="2"/>
                                            </p:txEl>
                                          </p:spTgt>
                                        </p:tgtEl>
                                      </p:cBhvr>
                                    </p:animEffect>
                                    <p:anim calcmode="lin" valueType="num">
                                      <p:cBhvr>
                                        <p:cTn id="45"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3">
                                            <p:txEl>
                                              <p:pRg st="2" end="2"/>
                                            </p:txEl>
                                          </p:spTgt>
                                        </p:tgtEl>
                                      </p:cBhvr>
                                      <p:to x="100000" y="60000"/>
                                    </p:animScale>
                                    <p:animScale>
                                      <p:cBhvr>
                                        <p:cTn id="51" dur="166" decel="50000">
                                          <p:stCondLst>
                                            <p:cond delay="676"/>
                                          </p:stCondLst>
                                        </p:cTn>
                                        <p:tgtEl>
                                          <p:spTgt spid="3">
                                            <p:txEl>
                                              <p:pRg st="2" end="2"/>
                                            </p:txEl>
                                          </p:spTgt>
                                        </p:tgtEl>
                                      </p:cBhvr>
                                      <p:to x="100000" y="100000"/>
                                    </p:animScale>
                                    <p:animScale>
                                      <p:cBhvr>
                                        <p:cTn id="52" dur="26">
                                          <p:stCondLst>
                                            <p:cond delay="1312"/>
                                          </p:stCondLst>
                                        </p:cTn>
                                        <p:tgtEl>
                                          <p:spTgt spid="3">
                                            <p:txEl>
                                              <p:pRg st="2" end="2"/>
                                            </p:txEl>
                                          </p:spTgt>
                                        </p:tgtEl>
                                      </p:cBhvr>
                                      <p:to x="100000" y="80000"/>
                                    </p:animScale>
                                    <p:animScale>
                                      <p:cBhvr>
                                        <p:cTn id="53" dur="166" decel="50000">
                                          <p:stCondLst>
                                            <p:cond delay="1338"/>
                                          </p:stCondLst>
                                        </p:cTn>
                                        <p:tgtEl>
                                          <p:spTgt spid="3">
                                            <p:txEl>
                                              <p:pRg st="2" end="2"/>
                                            </p:txEl>
                                          </p:spTgt>
                                        </p:tgtEl>
                                      </p:cBhvr>
                                      <p:to x="100000" y="100000"/>
                                    </p:animScale>
                                    <p:animScale>
                                      <p:cBhvr>
                                        <p:cTn id="54" dur="26">
                                          <p:stCondLst>
                                            <p:cond delay="1642"/>
                                          </p:stCondLst>
                                        </p:cTn>
                                        <p:tgtEl>
                                          <p:spTgt spid="3">
                                            <p:txEl>
                                              <p:pRg st="2" end="2"/>
                                            </p:txEl>
                                          </p:spTgt>
                                        </p:tgtEl>
                                      </p:cBhvr>
                                      <p:to x="100000" y="90000"/>
                                    </p:animScale>
                                    <p:animScale>
                                      <p:cBhvr>
                                        <p:cTn id="55" dur="166" decel="50000">
                                          <p:stCondLst>
                                            <p:cond delay="1668"/>
                                          </p:stCondLst>
                                        </p:cTn>
                                        <p:tgtEl>
                                          <p:spTgt spid="3">
                                            <p:txEl>
                                              <p:pRg st="2" end="2"/>
                                            </p:txEl>
                                          </p:spTgt>
                                        </p:tgtEl>
                                      </p:cBhvr>
                                      <p:to x="100000" y="100000"/>
                                    </p:animScale>
                                    <p:animScale>
                                      <p:cBhvr>
                                        <p:cTn id="56" dur="26">
                                          <p:stCondLst>
                                            <p:cond delay="1808"/>
                                          </p:stCondLst>
                                        </p:cTn>
                                        <p:tgtEl>
                                          <p:spTgt spid="3">
                                            <p:txEl>
                                              <p:pRg st="2" end="2"/>
                                            </p:txEl>
                                          </p:spTgt>
                                        </p:tgtEl>
                                      </p:cBhvr>
                                      <p:to x="100000" y="95000"/>
                                    </p:animScale>
                                    <p:animScale>
                                      <p:cBhvr>
                                        <p:cTn id="57" dur="166" decel="50000">
                                          <p:stCondLst>
                                            <p:cond delay="1834"/>
                                          </p:stCondLst>
                                        </p:cTn>
                                        <p:tgtEl>
                                          <p:spTgt spid="3">
                                            <p:txEl>
                                              <p:pRg st="2" end="2"/>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3">
                                            <p:txEl>
                                              <p:pRg st="3" end="3"/>
                                            </p:txEl>
                                          </p:spTgt>
                                        </p:tgtEl>
                                        <p:attrNameLst>
                                          <p:attrName>style.visibility</p:attrName>
                                        </p:attrNameLst>
                                      </p:cBhvr>
                                      <p:to>
                                        <p:strVal val="visible"/>
                                      </p:to>
                                    </p:set>
                                    <p:animEffect transition="in" filter="wipe(down)">
                                      <p:cBhvr>
                                        <p:cTn id="60" dur="580">
                                          <p:stCondLst>
                                            <p:cond delay="0"/>
                                          </p:stCondLst>
                                        </p:cTn>
                                        <p:tgtEl>
                                          <p:spTgt spid="3">
                                            <p:txEl>
                                              <p:pRg st="3" end="3"/>
                                            </p:txEl>
                                          </p:spTgt>
                                        </p:tgtEl>
                                      </p:cBhvr>
                                    </p:animEffect>
                                    <p:anim calcmode="lin" valueType="num">
                                      <p:cBhvr>
                                        <p:cTn id="61" dur="1822" tmFilter="0,0; 0.14,0.36; 0.43,0.73; 0.71,0.91; 1.0,1.0">
                                          <p:stCondLst>
                                            <p:cond delay="0"/>
                                          </p:stCondLst>
                                        </p:cTn>
                                        <p:tgtEl>
                                          <p:spTgt spid="3">
                                            <p:txEl>
                                              <p:pRg st="3" end="3"/>
                                            </p:txEl>
                                          </p:spTgt>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
                                            <p:txEl>
                                              <p:pRg st="3" end="3"/>
                                            </p:txEl>
                                          </p:spTgt>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
                                            <p:txEl>
                                              <p:pRg st="3" end="3"/>
                                            </p:txEl>
                                          </p:spTgt>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
                                            <p:txEl>
                                              <p:pRg st="3" end="3"/>
                                            </p:txEl>
                                          </p:spTgt>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
                                            <p:txEl>
                                              <p:pRg st="3" end="3"/>
                                            </p:txEl>
                                          </p:spTgt>
                                        </p:tgtEl>
                                        <p:attrNameLst>
                                          <p:attrName>ppt_y</p:attrName>
                                        </p:attrNameLst>
                                      </p:cBhvr>
                                      <p:tavLst>
                                        <p:tav tm="0" fmla="#ppt_y-sin(pi*$)/81">
                                          <p:val>
                                            <p:fltVal val="0"/>
                                          </p:val>
                                        </p:tav>
                                        <p:tav tm="100000">
                                          <p:val>
                                            <p:fltVal val="1"/>
                                          </p:val>
                                        </p:tav>
                                      </p:tavLst>
                                    </p:anim>
                                    <p:animScale>
                                      <p:cBhvr>
                                        <p:cTn id="66" dur="26">
                                          <p:stCondLst>
                                            <p:cond delay="650"/>
                                          </p:stCondLst>
                                        </p:cTn>
                                        <p:tgtEl>
                                          <p:spTgt spid="3">
                                            <p:txEl>
                                              <p:pRg st="3" end="3"/>
                                            </p:txEl>
                                          </p:spTgt>
                                        </p:tgtEl>
                                      </p:cBhvr>
                                      <p:to x="100000" y="60000"/>
                                    </p:animScale>
                                    <p:animScale>
                                      <p:cBhvr>
                                        <p:cTn id="67" dur="166" decel="50000">
                                          <p:stCondLst>
                                            <p:cond delay="676"/>
                                          </p:stCondLst>
                                        </p:cTn>
                                        <p:tgtEl>
                                          <p:spTgt spid="3">
                                            <p:txEl>
                                              <p:pRg st="3" end="3"/>
                                            </p:txEl>
                                          </p:spTgt>
                                        </p:tgtEl>
                                      </p:cBhvr>
                                      <p:to x="100000" y="100000"/>
                                    </p:animScale>
                                    <p:animScale>
                                      <p:cBhvr>
                                        <p:cTn id="68" dur="26">
                                          <p:stCondLst>
                                            <p:cond delay="1312"/>
                                          </p:stCondLst>
                                        </p:cTn>
                                        <p:tgtEl>
                                          <p:spTgt spid="3">
                                            <p:txEl>
                                              <p:pRg st="3" end="3"/>
                                            </p:txEl>
                                          </p:spTgt>
                                        </p:tgtEl>
                                      </p:cBhvr>
                                      <p:to x="100000" y="80000"/>
                                    </p:animScale>
                                    <p:animScale>
                                      <p:cBhvr>
                                        <p:cTn id="69" dur="166" decel="50000">
                                          <p:stCondLst>
                                            <p:cond delay="1338"/>
                                          </p:stCondLst>
                                        </p:cTn>
                                        <p:tgtEl>
                                          <p:spTgt spid="3">
                                            <p:txEl>
                                              <p:pRg st="3" end="3"/>
                                            </p:txEl>
                                          </p:spTgt>
                                        </p:tgtEl>
                                      </p:cBhvr>
                                      <p:to x="100000" y="100000"/>
                                    </p:animScale>
                                    <p:animScale>
                                      <p:cBhvr>
                                        <p:cTn id="70" dur="26">
                                          <p:stCondLst>
                                            <p:cond delay="1642"/>
                                          </p:stCondLst>
                                        </p:cTn>
                                        <p:tgtEl>
                                          <p:spTgt spid="3">
                                            <p:txEl>
                                              <p:pRg st="3" end="3"/>
                                            </p:txEl>
                                          </p:spTgt>
                                        </p:tgtEl>
                                      </p:cBhvr>
                                      <p:to x="100000" y="90000"/>
                                    </p:animScale>
                                    <p:animScale>
                                      <p:cBhvr>
                                        <p:cTn id="71" dur="166" decel="50000">
                                          <p:stCondLst>
                                            <p:cond delay="1668"/>
                                          </p:stCondLst>
                                        </p:cTn>
                                        <p:tgtEl>
                                          <p:spTgt spid="3">
                                            <p:txEl>
                                              <p:pRg st="3" end="3"/>
                                            </p:txEl>
                                          </p:spTgt>
                                        </p:tgtEl>
                                      </p:cBhvr>
                                      <p:to x="100000" y="100000"/>
                                    </p:animScale>
                                    <p:animScale>
                                      <p:cBhvr>
                                        <p:cTn id="72" dur="26">
                                          <p:stCondLst>
                                            <p:cond delay="1808"/>
                                          </p:stCondLst>
                                        </p:cTn>
                                        <p:tgtEl>
                                          <p:spTgt spid="3">
                                            <p:txEl>
                                              <p:pRg st="3" end="3"/>
                                            </p:txEl>
                                          </p:spTgt>
                                        </p:tgtEl>
                                      </p:cBhvr>
                                      <p:to x="100000" y="95000"/>
                                    </p:animScale>
                                    <p:animScale>
                                      <p:cBhvr>
                                        <p:cTn id="73" dur="166" decel="50000">
                                          <p:stCondLst>
                                            <p:cond delay="1834"/>
                                          </p:stCondLst>
                                        </p:cTn>
                                        <p:tgtEl>
                                          <p:spTgt spid="3">
                                            <p:txEl>
                                              <p:pRg st="3" end="3"/>
                                            </p:txEl>
                                          </p:spTgt>
                                        </p:tgtEl>
                                      </p:cBhvr>
                                      <p:to x="100000" y="100000"/>
                                    </p:animScale>
                                  </p:childTnLst>
                                </p:cTn>
                              </p:par>
                              <p:par>
                                <p:cTn id="74" presetID="26" presetClass="entr" presetSubtype="0" fill="hold" nodeType="withEffect">
                                  <p:stCondLst>
                                    <p:cond delay="0"/>
                                  </p:stCondLst>
                                  <p:childTnLst>
                                    <p:set>
                                      <p:cBhvr>
                                        <p:cTn id="75" dur="1" fill="hold">
                                          <p:stCondLst>
                                            <p:cond delay="0"/>
                                          </p:stCondLst>
                                        </p:cTn>
                                        <p:tgtEl>
                                          <p:spTgt spid="3">
                                            <p:txEl>
                                              <p:pRg st="4" end="4"/>
                                            </p:txEl>
                                          </p:spTgt>
                                        </p:tgtEl>
                                        <p:attrNameLst>
                                          <p:attrName>style.visibility</p:attrName>
                                        </p:attrNameLst>
                                      </p:cBhvr>
                                      <p:to>
                                        <p:strVal val="visible"/>
                                      </p:to>
                                    </p:set>
                                    <p:animEffect transition="in" filter="wipe(down)">
                                      <p:cBhvr>
                                        <p:cTn id="76" dur="580">
                                          <p:stCondLst>
                                            <p:cond delay="0"/>
                                          </p:stCondLst>
                                        </p:cTn>
                                        <p:tgtEl>
                                          <p:spTgt spid="3">
                                            <p:txEl>
                                              <p:pRg st="4" end="4"/>
                                            </p:txEl>
                                          </p:spTgt>
                                        </p:tgtEl>
                                      </p:cBhvr>
                                    </p:animEffect>
                                    <p:anim calcmode="lin" valueType="num">
                                      <p:cBhvr>
                                        <p:cTn id="77" dur="1822" tmFilter="0,0; 0.14,0.36; 0.43,0.73; 0.71,0.91; 1.0,1.0">
                                          <p:stCondLst>
                                            <p:cond delay="0"/>
                                          </p:stCondLst>
                                        </p:cTn>
                                        <p:tgtEl>
                                          <p:spTgt spid="3">
                                            <p:txEl>
                                              <p:pRg st="4" end="4"/>
                                            </p:txEl>
                                          </p:spTgt>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
                                            <p:txEl>
                                              <p:pRg st="4" end="4"/>
                                            </p:txEl>
                                          </p:spTgt>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
                                            <p:txEl>
                                              <p:pRg st="4" end="4"/>
                                            </p:txEl>
                                          </p:spTgt>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
                                            <p:txEl>
                                              <p:pRg st="4" end="4"/>
                                            </p:txEl>
                                          </p:spTgt>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
                                            <p:txEl>
                                              <p:pRg st="4" end="4"/>
                                            </p:txEl>
                                          </p:spTgt>
                                        </p:tgtEl>
                                        <p:attrNameLst>
                                          <p:attrName>ppt_y</p:attrName>
                                        </p:attrNameLst>
                                      </p:cBhvr>
                                      <p:tavLst>
                                        <p:tav tm="0" fmla="#ppt_y-sin(pi*$)/81">
                                          <p:val>
                                            <p:fltVal val="0"/>
                                          </p:val>
                                        </p:tav>
                                        <p:tav tm="100000">
                                          <p:val>
                                            <p:fltVal val="1"/>
                                          </p:val>
                                        </p:tav>
                                      </p:tavLst>
                                    </p:anim>
                                    <p:animScale>
                                      <p:cBhvr>
                                        <p:cTn id="82" dur="26">
                                          <p:stCondLst>
                                            <p:cond delay="650"/>
                                          </p:stCondLst>
                                        </p:cTn>
                                        <p:tgtEl>
                                          <p:spTgt spid="3">
                                            <p:txEl>
                                              <p:pRg st="4" end="4"/>
                                            </p:txEl>
                                          </p:spTgt>
                                        </p:tgtEl>
                                      </p:cBhvr>
                                      <p:to x="100000" y="60000"/>
                                    </p:animScale>
                                    <p:animScale>
                                      <p:cBhvr>
                                        <p:cTn id="83" dur="166" decel="50000">
                                          <p:stCondLst>
                                            <p:cond delay="676"/>
                                          </p:stCondLst>
                                        </p:cTn>
                                        <p:tgtEl>
                                          <p:spTgt spid="3">
                                            <p:txEl>
                                              <p:pRg st="4" end="4"/>
                                            </p:txEl>
                                          </p:spTgt>
                                        </p:tgtEl>
                                      </p:cBhvr>
                                      <p:to x="100000" y="100000"/>
                                    </p:animScale>
                                    <p:animScale>
                                      <p:cBhvr>
                                        <p:cTn id="84" dur="26">
                                          <p:stCondLst>
                                            <p:cond delay="1312"/>
                                          </p:stCondLst>
                                        </p:cTn>
                                        <p:tgtEl>
                                          <p:spTgt spid="3">
                                            <p:txEl>
                                              <p:pRg st="4" end="4"/>
                                            </p:txEl>
                                          </p:spTgt>
                                        </p:tgtEl>
                                      </p:cBhvr>
                                      <p:to x="100000" y="80000"/>
                                    </p:animScale>
                                    <p:animScale>
                                      <p:cBhvr>
                                        <p:cTn id="85" dur="166" decel="50000">
                                          <p:stCondLst>
                                            <p:cond delay="1338"/>
                                          </p:stCondLst>
                                        </p:cTn>
                                        <p:tgtEl>
                                          <p:spTgt spid="3">
                                            <p:txEl>
                                              <p:pRg st="4" end="4"/>
                                            </p:txEl>
                                          </p:spTgt>
                                        </p:tgtEl>
                                      </p:cBhvr>
                                      <p:to x="100000" y="100000"/>
                                    </p:animScale>
                                    <p:animScale>
                                      <p:cBhvr>
                                        <p:cTn id="86" dur="26">
                                          <p:stCondLst>
                                            <p:cond delay="1642"/>
                                          </p:stCondLst>
                                        </p:cTn>
                                        <p:tgtEl>
                                          <p:spTgt spid="3">
                                            <p:txEl>
                                              <p:pRg st="4" end="4"/>
                                            </p:txEl>
                                          </p:spTgt>
                                        </p:tgtEl>
                                      </p:cBhvr>
                                      <p:to x="100000" y="90000"/>
                                    </p:animScale>
                                    <p:animScale>
                                      <p:cBhvr>
                                        <p:cTn id="87" dur="166" decel="50000">
                                          <p:stCondLst>
                                            <p:cond delay="1668"/>
                                          </p:stCondLst>
                                        </p:cTn>
                                        <p:tgtEl>
                                          <p:spTgt spid="3">
                                            <p:txEl>
                                              <p:pRg st="4" end="4"/>
                                            </p:txEl>
                                          </p:spTgt>
                                        </p:tgtEl>
                                      </p:cBhvr>
                                      <p:to x="100000" y="100000"/>
                                    </p:animScale>
                                    <p:animScale>
                                      <p:cBhvr>
                                        <p:cTn id="88" dur="26">
                                          <p:stCondLst>
                                            <p:cond delay="1808"/>
                                          </p:stCondLst>
                                        </p:cTn>
                                        <p:tgtEl>
                                          <p:spTgt spid="3">
                                            <p:txEl>
                                              <p:pRg st="4" end="4"/>
                                            </p:txEl>
                                          </p:spTgt>
                                        </p:tgtEl>
                                      </p:cBhvr>
                                      <p:to x="100000" y="95000"/>
                                    </p:animScale>
                                    <p:animScale>
                                      <p:cBhvr>
                                        <p:cTn id="89" dur="166" decel="50000">
                                          <p:stCondLst>
                                            <p:cond delay="1834"/>
                                          </p:stCondLst>
                                        </p:cTn>
                                        <p:tgtEl>
                                          <p:spTgt spid="3">
                                            <p:txEl>
                                              <p:pRg st="4" end="4"/>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36BF2D-8F0C-4790-A768-4AFF06D62399}"/>
              </a:ext>
            </a:extLst>
          </p:cNvPr>
          <p:cNvSpPr txBox="1"/>
          <p:nvPr/>
        </p:nvSpPr>
        <p:spPr>
          <a:xfrm>
            <a:off x="889986" y="349147"/>
            <a:ext cx="6094520" cy="1980670"/>
          </a:xfrm>
          <a:prstGeom prst="rect">
            <a:avLst/>
          </a:prstGeom>
          <a:noFill/>
        </p:spPr>
        <p:txBody>
          <a:bodyPr wrap="square">
            <a:spAutoFit/>
          </a:bodyPr>
          <a:lstStyle/>
          <a:p>
            <a:pPr marL="342900" lvl="0" indent="-342900">
              <a:lnSpc>
                <a:spcPct val="115000"/>
              </a:lnSpc>
              <a:buFont typeface="Arial" panose="020B0604020202020204" pitchFamily="34" charset="0"/>
              <a:buChar char="●"/>
            </a:pPr>
            <a:r>
              <a:rPr lang="en-IN" sz="1800" b="1" u="none" strike="noStrike" dirty="0">
                <a:solidFill>
                  <a:srgbClr val="980000"/>
                </a:solidFill>
                <a:effectLst/>
                <a:latin typeface="Roboto" panose="02000000000000000000" pitchFamily="2" charset="0"/>
                <a:ea typeface="Roboto" panose="02000000000000000000" pitchFamily="2" charset="0"/>
                <a:cs typeface="Roboto" panose="02000000000000000000" pitchFamily="2" charset="0"/>
              </a:rPr>
              <a:t>How Realistic to Achieve/Make:</a:t>
            </a:r>
            <a:endParaRPr lang="en-IN" sz="1600" u="none" strike="noStrike" dirty="0">
              <a:effectLst/>
              <a:latin typeface="Arial" panose="020B0604020202020204" pitchFamily="34" charset="0"/>
              <a:ea typeface="Arial" panose="020B0604020202020204" pitchFamily="34" charset="0"/>
            </a:endParaRPr>
          </a:p>
          <a:p>
            <a:pPr marL="457200">
              <a:lnSpc>
                <a:spcPct val="115000"/>
              </a:lnSpc>
            </a:pPr>
            <a:r>
              <a:rPr lang="en-IN" sz="1800" dirty="0">
                <a:effectLst/>
                <a:latin typeface="Roboto" panose="02000000000000000000" pitchFamily="2" charset="0"/>
                <a:ea typeface="Roboto" panose="02000000000000000000" pitchFamily="2" charset="0"/>
                <a:cs typeface="Roboto" panose="02000000000000000000" pitchFamily="2" charset="0"/>
              </a:rPr>
              <a:t>This project can be easily made by using the hardware components used in the simulation and are easily available and cost effective. This project consists of all the basic components present in an Arduino kit. </a:t>
            </a:r>
            <a:endParaRPr lang="en-IN" sz="16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474D7002-0425-430A-9308-8C2E58DAB66A}"/>
              </a:ext>
            </a:extLst>
          </p:cNvPr>
          <p:cNvSpPr txBox="1"/>
          <p:nvPr/>
        </p:nvSpPr>
        <p:spPr>
          <a:xfrm>
            <a:off x="889986" y="2576965"/>
            <a:ext cx="6094520" cy="2299219"/>
          </a:xfrm>
          <a:prstGeom prst="rect">
            <a:avLst/>
          </a:prstGeom>
          <a:noFill/>
        </p:spPr>
        <p:txBody>
          <a:bodyPr wrap="square">
            <a:spAutoFit/>
          </a:bodyPr>
          <a:lstStyle/>
          <a:p>
            <a:pPr marL="342900" lvl="0" indent="-342900">
              <a:lnSpc>
                <a:spcPct val="115000"/>
              </a:lnSpc>
              <a:buFont typeface="Arial" panose="020B0604020202020204" pitchFamily="34" charset="0"/>
              <a:buChar char="●"/>
            </a:pPr>
            <a:r>
              <a:rPr lang="en-IN" sz="1800" b="1" u="none" strike="noStrike" dirty="0">
                <a:solidFill>
                  <a:srgbClr val="980000"/>
                </a:solidFill>
                <a:effectLst/>
                <a:latin typeface="Roboto" panose="02000000000000000000" pitchFamily="2" charset="0"/>
                <a:ea typeface="Roboto" panose="02000000000000000000" pitchFamily="2" charset="0"/>
                <a:cs typeface="Roboto" panose="02000000000000000000" pitchFamily="2" charset="0"/>
              </a:rPr>
              <a:t>Specify Features:</a:t>
            </a:r>
            <a:endParaRPr lang="en-IN" sz="1600" u="none" strike="noStrike" dirty="0">
              <a:effectLst/>
              <a:latin typeface="Arial" panose="020B0604020202020204" pitchFamily="34" charset="0"/>
              <a:ea typeface="Arial" panose="020B0604020202020204" pitchFamily="34" charset="0"/>
            </a:endParaRPr>
          </a:p>
          <a:p>
            <a:pPr marL="457200">
              <a:lnSpc>
                <a:spcPct val="115000"/>
              </a:lnSpc>
            </a:pPr>
            <a:r>
              <a:rPr lang="en-IN" sz="1800" dirty="0">
                <a:effectLst/>
                <a:latin typeface="Roboto" panose="02000000000000000000" pitchFamily="2" charset="0"/>
                <a:ea typeface="Roboto" panose="02000000000000000000" pitchFamily="2" charset="0"/>
                <a:cs typeface="Roboto" panose="02000000000000000000" pitchFamily="2" charset="0"/>
              </a:rPr>
              <a:t>Voice controlled through google assistant, completely wireless, can be controlled through your mobile phone, has the range of that of the specified Bluetooth chip installed on the laptop and mobile phone. As the screen if of LED type so it is an power efficient device.</a:t>
            </a:r>
            <a:endParaRPr lang="en-IN" sz="16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A449D48A-1CD3-4045-9C4E-55F3B72B37F9}"/>
              </a:ext>
            </a:extLst>
          </p:cNvPr>
          <p:cNvSpPr txBox="1"/>
          <p:nvPr/>
        </p:nvSpPr>
        <p:spPr>
          <a:xfrm>
            <a:off x="889986" y="5165281"/>
            <a:ext cx="6094520" cy="1343573"/>
          </a:xfrm>
          <a:prstGeom prst="rect">
            <a:avLst/>
          </a:prstGeom>
          <a:noFill/>
        </p:spPr>
        <p:txBody>
          <a:bodyPr wrap="square">
            <a:spAutoFit/>
          </a:bodyPr>
          <a:lstStyle/>
          <a:p>
            <a:pPr marL="342900" lvl="0" indent="-342900">
              <a:lnSpc>
                <a:spcPct val="115000"/>
              </a:lnSpc>
              <a:buFont typeface="Arial" panose="020B0604020202020204" pitchFamily="34" charset="0"/>
              <a:buChar char="●"/>
            </a:pPr>
            <a:r>
              <a:rPr lang="en-IN" sz="1800" b="1" u="none" strike="noStrike" dirty="0">
                <a:solidFill>
                  <a:srgbClr val="980000"/>
                </a:solidFill>
                <a:effectLst/>
                <a:latin typeface="Roboto" panose="02000000000000000000" pitchFamily="2" charset="0"/>
                <a:ea typeface="Roboto" panose="02000000000000000000" pitchFamily="2" charset="0"/>
                <a:cs typeface="Roboto" panose="02000000000000000000" pitchFamily="2" charset="0"/>
              </a:rPr>
              <a:t>Economic Sustainability:</a:t>
            </a:r>
            <a:endParaRPr lang="en-IN" sz="1600" u="none" strike="noStrike" dirty="0">
              <a:effectLst/>
              <a:latin typeface="Arial" panose="020B0604020202020204" pitchFamily="34" charset="0"/>
              <a:ea typeface="Arial" panose="020B0604020202020204" pitchFamily="34" charset="0"/>
            </a:endParaRPr>
          </a:p>
          <a:p>
            <a:pPr marL="457200">
              <a:lnSpc>
                <a:spcPct val="115000"/>
              </a:lnSpc>
            </a:pPr>
            <a:r>
              <a:rPr lang="en-IN" sz="1800" dirty="0">
                <a:effectLst/>
                <a:latin typeface="Roboto" panose="02000000000000000000" pitchFamily="2" charset="0"/>
                <a:ea typeface="Roboto" panose="02000000000000000000" pitchFamily="2" charset="0"/>
                <a:cs typeface="Roboto" panose="02000000000000000000" pitchFamily="2" charset="0"/>
              </a:rPr>
              <a:t>As state, this project is a cost effective one as it consists of all the basic components present in an Arduino kit and are easily available.</a:t>
            </a:r>
            <a:endParaRPr lang="en-IN" sz="1600" dirty="0">
              <a:effectLst/>
              <a:latin typeface="Arial" panose="020B0604020202020204" pitchFamily="34" charset="0"/>
              <a:ea typeface="Arial" panose="020B0604020202020204" pitchFamily="34" charset="0"/>
            </a:endParaRPr>
          </a:p>
        </p:txBody>
      </p:sp>
      <p:pic>
        <p:nvPicPr>
          <p:cNvPr id="3" name="Picture 2">
            <a:extLst>
              <a:ext uri="{FF2B5EF4-FFF2-40B4-BE49-F238E27FC236}">
                <a16:creationId xmlns:a16="http://schemas.microsoft.com/office/drawing/2014/main" id="{203E180E-C47A-403A-9CF8-959AF4662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53" y="349146"/>
            <a:ext cx="3877037" cy="1825883"/>
          </a:xfrm>
          <a:prstGeom prst="rect">
            <a:avLst/>
          </a:prstGeom>
        </p:spPr>
      </p:pic>
      <p:pic>
        <p:nvPicPr>
          <p:cNvPr id="6" name="Picture 5">
            <a:extLst>
              <a:ext uri="{FF2B5EF4-FFF2-40B4-BE49-F238E27FC236}">
                <a16:creationId xmlns:a16="http://schemas.microsoft.com/office/drawing/2014/main" id="{D7A85A40-ADED-4ED1-BC30-7EE72FBED3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453" y="2576965"/>
            <a:ext cx="3388180" cy="1897381"/>
          </a:xfrm>
          <a:prstGeom prst="rect">
            <a:avLst/>
          </a:prstGeom>
        </p:spPr>
      </p:pic>
      <p:pic>
        <p:nvPicPr>
          <p:cNvPr id="10" name="Picture 9">
            <a:extLst>
              <a:ext uri="{FF2B5EF4-FFF2-40B4-BE49-F238E27FC236}">
                <a16:creationId xmlns:a16="http://schemas.microsoft.com/office/drawing/2014/main" id="{DC6EE113-6165-4DC8-B91A-AE4FD443B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369" y="4836237"/>
            <a:ext cx="2004087" cy="1825884"/>
          </a:xfrm>
          <a:prstGeom prst="rect">
            <a:avLst/>
          </a:prstGeom>
        </p:spPr>
      </p:pic>
    </p:spTree>
    <p:extLst>
      <p:ext uri="{BB962C8B-B14F-4D97-AF65-F5344CB8AC3E}">
        <p14:creationId xmlns:p14="http://schemas.microsoft.com/office/powerpoint/2010/main" val="34429882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5">
                                            <p:txEl>
                                              <p:pRg st="0" end="0"/>
                                            </p:txEl>
                                          </p:spTgt>
                                        </p:tgtEl>
                                      </p:cBhvr>
                                    </p:animEffect>
                                  </p:childTnLst>
                                </p:cTn>
                              </p:par>
                              <p:par>
                                <p:cTn id="11" presetID="3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p:cTn id="13"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 calcmode="lin" valueType="num">
                                      <p:cBhvr>
                                        <p:cTn id="29"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7">
                                            <p:txEl>
                                              <p:pRg st="0" end="0"/>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xEl>
                                              <p:pRg st="1" end="1"/>
                                            </p:txEl>
                                          </p:spTgt>
                                        </p:tgtEl>
                                        <p:attrNameLst>
                                          <p:attrName>style.visibility</p:attrName>
                                        </p:attrNameLst>
                                      </p:cBhvr>
                                      <p:to>
                                        <p:strVal val="visible"/>
                                      </p:to>
                                    </p:set>
                                    <p:anim calcmode="lin" valueType="num">
                                      <p:cBhvr>
                                        <p:cTn id="3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36" dur="500"/>
                                        <p:tgtEl>
                                          <p:spTgt spid="7">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1000" fill="hold"/>
                                        <p:tgtEl>
                                          <p:spTgt spid="6"/>
                                        </p:tgtEl>
                                        <p:attrNameLst>
                                          <p:attrName>ppt_w</p:attrName>
                                        </p:attrNameLst>
                                      </p:cBhvr>
                                      <p:tavLst>
                                        <p:tav tm="0">
                                          <p:val>
                                            <p:fltVal val="0"/>
                                          </p:val>
                                        </p:tav>
                                        <p:tav tm="100000">
                                          <p:val>
                                            <p:strVal val="#ppt_w"/>
                                          </p:val>
                                        </p:tav>
                                      </p:tavLst>
                                    </p:anim>
                                    <p:anim calcmode="lin" valueType="num">
                                      <p:cBhvr>
                                        <p:cTn id="42" dur="1000" fill="hold"/>
                                        <p:tgtEl>
                                          <p:spTgt spid="6"/>
                                        </p:tgtEl>
                                        <p:attrNameLst>
                                          <p:attrName>ppt_h</p:attrName>
                                        </p:attrNameLst>
                                      </p:cBhvr>
                                      <p:tavLst>
                                        <p:tav tm="0">
                                          <p:val>
                                            <p:fltVal val="0"/>
                                          </p:val>
                                        </p:tav>
                                        <p:tav tm="100000">
                                          <p:val>
                                            <p:strVal val="#ppt_h"/>
                                          </p:val>
                                        </p:tav>
                                      </p:tavLst>
                                    </p:anim>
                                    <p:anim calcmode="lin" valueType="num">
                                      <p:cBhvr>
                                        <p:cTn id="43" dur="1000" fill="hold"/>
                                        <p:tgtEl>
                                          <p:spTgt spid="6"/>
                                        </p:tgtEl>
                                        <p:attrNameLst>
                                          <p:attrName>style.rotation</p:attrName>
                                        </p:attrNameLst>
                                      </p:cBhvr>
                                      <p:tavLst>
                                        <p:tav tm="0">
                                          <p:val>
                                            <p:fltVal val="90"/>
                                          </p:val>
                                        </p:tav>
                                        <p:tav tm="100000">
                                          <p:val>
                                            <p:fltVal val="0"/>
                                          </p:val>
                                        </p:tav>
                                      </p:tavLst>
                                    </p:anim>
                                    <p:animEffect transition="in" filter="fade">
                                      <p:cBhvr>
                                        <p:cTn id="44" dur="10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Effect transition="in" filter="fade">
                                      <p:cBhvr>
                                        <p:cTn id="49" dur="1000"/>
                                        <p:tgtEl>
                                          <p:spTgt spid="9">
                                            <p:txEl>
                                              <p:pRg st="0" end="0"/>
                                            </p:txEl>
                                          </p:spTgt>
                                        </p:tgtEl>
                                      </p:cBhvr>
                                    </p:animEffect>
                                    <p:anim calcmode="lin" valueType="num">
                                      <p:cBhvr>
                                        <p:cTn id="5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9">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9">
                                            <p:txEl>
                                              <p:pRg st="1" end="1"/>
                                            </p:txEl>
                                          </p:spTgt>
                                        </p:tgtEl>
                                        <p:attrNameLst>
                                          <p:attrName>style.visibility</p:attrName>
                                        </p:attrNameLst>
                                      </p:cBhvr>
                                      <p:to>
                                        <p:strVal val="visible"/>
                                      </p:to>
                                    </p:set>
                                    <p:animEffect transition="in" filter="fade">
                                      <p:cBhvr>
                                        <p:cTn id="54" dur="1000"/>
                                        <p:tgtEl>
                                          <p:spTgt spid="9">
                                            <p:txEl>
                                              <p:pRg st="1" end="1"/>
                                            </p:txEl>
                                          </p:spTgt>
                                        </p:tgtEl>
                                      </p:cBhvr>
                                    </p:animEffect>
                                    <p:anim calcmode="lin" valueType="num">
                                      <p:cBhvr>
                                        <p:cTn id="5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5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p:cTn id="61" dur="1000" fill="hold"/>
                                        <p:tgtEl>
                                          <p:spTgt spid="10"/>
                                        </p:tgtEl>
                                        <p:attrNameLst>
                                          <p:attrName>ppt_w</p:attrName>
                                        </p:attrNameLst>
                                      </p:cBhvr>
                                      <p:tavLst>
                                        <p:tav tm="0">
                                          <p:val>
                                            <p:fltVal val="0"/>
                                          </p:val>
                                        </p:tav>
                                        <p:tav tm="100000">
                                          <p:val>
                                            <p:strVal val="#ppt_w"/>
                                          </p:val>
                                        </p:tav>
                                      </p:tavLst>
                                    </p:anim>
                                    <p:anim calcmode="lin" valueType="num">
                                      <p:cBhvr>
                                        <p:cTn id="62" dur="1000" fill="hold"/>
                                        <p:tgtEl>
                                          <p:spTgt spid="10"/>
                                        </p:tgtEl>
                                        <p:attrNameLst>
                                          <p:attrName>ppt_h</p:attrName>
                                        </p:attrNameLst>
                                      </p:cBhvr>
                                      <p:tavLst>
                                        <p:tav tm="0">
                                          <p:val>
                                            <p:fltVal val="0"/>
                                          </p:val>
                                        </p:tav>
                                        <p:tav tm="100000">
                                          <p:val>
                                            <p:strVal val="#ppt_h"/>
                                          </p:val>
                                        </p:tav>
                                      </p:tavLst>
                                    </p:anim>
                                    <p:anim calcmode="lin" valueType="num">
                                      <p:cBhvr>
                                        <p:cTn id="63" dur="1000" fill="hold"/>
                                        <p:tgtEl>
                                          <p:spTgt spid="10"/>
                                        </p:tgtEl>
                                        <p:attrNameLst>
                                          <p:attrName>style.rotation</p:attrName>
                                        </p:attrNameLst>
                                      </p:cBhvr>
                                      <p:tavLst>
                                        <p:tav tm="0">
                                          <p:val>
                                            <p:fltVal val="90"/>
                                          </p:val>
                                        </p:tav>
                                        <p:tav tm="100000">
                                          <p:val>
                                            <p:fltVal val="0"/>
                                          </p:val>
                                        </p:tav>
                                      </p:tavLst>
                                    </p:anim>
                                    <p:animEffect transition="in" filter="fade">
                                      <p:cBhvr>
                                        <p:cTn id="6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D46F50A-ADE8-4237-A160-34D56ED19264}"/>
              </a:ext>
            </a:extLst>
          </p:cNvPr>
          <p:cNvSpPr txBox="1"/>
          <p:nvPr/>
        </p:nvSpPr>
        <p:spPr>
          <a:xfrm>
            <a:off x="783454" y="851257"/>
            <a:ext cx="6094520" cy="1662122"/>
          </a:xfrm>
          <a:prstGeom prst="rect">
            <a:avLst/>
          </a:prstGeom>
          <a:noFill/>
        </p:spPr>
        <p:txBody>
          <a:bodyPr wrap="square">
            <a:spAutoFit/>
          </a:bodyPr>
          <a:lstStyle/>
          <a:p>
            <a:pPr marL="342900" lvl="0" indent="-342900">
              <a:lnSpc>
                <a:spcPct val="115000"/>
              </a:lnSpc>
              <a:buFont typeface="Arial" panose="020B0604020202020204" pitchFamily="34" charset="0"/>
              <a:buChar char="●"/>
            </a:pPr>
            <a:r>
              <a:rPr lang="en-IN" sz="1800" b="1" u="none" strike="noStrike" dirty="0">
                <a:solidFill>
                  <a:srgbClr val="980000"/>
                </a:solidFill>
                <a:effectLst/>
                <a:latin typeface="Roboto" panose="02000000000000000000" pitchFamily="2" charset="0"/>
                <a:ea typeface="Roboto" panose="02000000000000000000" pitchFamily="2" charset="0"/>
                <a:cs typeface="Roboto" panose="02000000000000000000" pitchFamily="2" charset="0"/>
              </a:rPr>
              <a:t>Environment Sustainability:</a:t>
            </a:r>
            <a:endParaRPr lang="en-IN" sz="1600" u="none" strike="noStrike" dirty="0">
              <a:effectLst/>
              <a:latin typeface="Arial" panose="020B0604020202020204" pitchFamily="34" charset="0"/>
              <a:ea typeface="Arial" panose="020B0604020202020204" pitchFamily="34" charset="0"/>
            </a:endParaRPr>
          </a:p>
          <a:p>
            <a:pPr marL="457200">
              <a:lnSpc>
                <a:spcPct val="115000"/>
              </a:lnSpc>
            </a:pPr>
            <a:r>
              <a:rPr lang="en-IN" sz="1800" dirty="0">
                <a:effectLst/>
                <a:latin typeface="Roboto" panose="02000000000000000000" pitchFamily="2" charset="0"/>
                <a:ea typeface="Roboto" panose="02000000000000000000" pitchFamily="2" charset="0"/>
                <a:cs typeface="Roboto" panose="02000000000000000000" pitchFamily="2" charset="0"/>
              </a:rPr>
              <a:t>The project is an eco-friendly as there are no harmful components used that are harmful to the environment. Also</a:t>
            </a:r>
            <a:r>
              <a:rPr lang="en-IN" dirty="0">
                <a:latin typeface="Roboto" panose="02000000000000000000" pitchFamily="2" charset="0"/>
                <a:ea typeface="Roboto" panose="02000000000000000000" pitchFamily="2" charset="0"/>
                <a:cs typeface="Roboto" panose="02000000000000000000" pitchFamily="2" charset="0"/>
              </a:rPr>
              <a:t>, there are no wires are used so there is no waste generated.</a:t>
            </a:r>
            <a:endParaRPr lang="en-IN" sz="16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79B4A335-9D77-443D-A820-7C6C0915A510}"/>
              </a:ext>
            </a:extLst>
          </p:cNvPr>
          <p:cNvSpPr txBox="1"/>
          <p:nvPr/>
        </p:nvSpPr>
        <p:spPr>
          <a:xfrm>
            <a:off x="783454" y="2915888"/>
            <a:ext cx="6094520" cy="2557623"/>
          </a:xfrm>
          <a:prstGeom prst="rect">
            <a:avLst/>
          </a:prstGeom>
          <a:noFill/>
        </p:spPr>
        <p:txBody>
          <a:bodyPr wrap="square">
            <a:spAutoFit/>
          </a:bodyPr>
          <a:lstStyle/>
          <a:p>
            <a:pPr marL="342900" lvl="0" indent="-342900">
              <a:lnSpc>
                <a:spcPct val="115000"/>
              </a:lnSpc>
              <a:buFont typeface="Arial" panose="020B0604020202020204" pitchFamily="34" charset="0"/>
              <a:buChar char="●"/>
            </a:pPr>
            <a:r>
              <a:rPr lang="en-IN" sz="1800" b="1" u="none" strike="noStrike" dirty="0">
                <a:solidFill>
                  <a:srgbClr val="980000"/>
                </a:solidFill>
                <a:effectLst/>
                <a:latin typeface="Roboto" panose="02000000000000000000" pitchFamily="2" charset="0"/>
                <a:ea typeface="Roboto" panose="02000000000000000000" pitchFamily="2" charset="0"/>
                <a:cs typeface="Roboto" panose="02000000000000000000" pitchFamily="2" charset="0"/>
              </a:rPr>
              <a:t>Any Improvement in your project you foresee to implement in future:</a:t>
            </a:r>
            <a:endParaRPr lang="en-IN" sz="1600" u="none" strike="noStrike" dirty="0">
              <a:effectLst/>
              <a:latin typeface="Arial" panose="020B0604020202020204" pitchFamily="34" charset="0"/>
              <a:ea typeface="Arial" panose="020B0604020202020204" pitchFamily="34" charset="0"/>
            </a:endParaRPr>
          </a:p>
          <a:p>
            <a:pPr marL="457200">
              <a:lnSpc>
                <a:spcPct val="115000"/>
              </a:lnSpc>
            </a:pPr>
            <a:r>
              <a:rPr lang="en-IN" sz="1800" dirty="0">
                <a:effectLst/>
                <a:latin typeface="Roboto" panose="02000000000000000000" pitchFamily="2" charset="0"/>
                <a:ea typeface="Roboto" panose="02000000000000000000" pitchFamily="2" charset="0"/>
                <a:cs typeface="Roboto" panose="02000000000000000000" pitchFamily="2" charset="0"/>
              </a:rPr>
              <a:t>The capability of this “Smart Screen” can be taken more and more by further coding the Arduino board and adding more lines to the present code in the way you want to display on the screen with voice control.</a:t>
            </a:r>
            <a:endParaRPr lang="en-IN" sz="1600" dirty="0">
              <a:effectLst/>
              <a:latin typeface="Arial" panose="020B0604020202020204" pitchFamily="34" charset="0"/>
              <a:ea typeface="Arial" panose="020B0604020202020204" pitchFamily="34" charset="0"/>
            </a:endParaRPr>
          </a:p>
          <a:p>
            <a:br>
              <a:rPr lang="en-IN" sz="1800" dirty="0">
                <a:effectLst/>
                <a:latin typeface="Roboto" panose="02000000000000000000" pitchFamily="2" charset="0"/>
                <a:ea typeface="Roboto" panose="02000000000000000000" pitchFamily="2" charset="0"/>
                <a:cs typeface="Roboto" panose="02000000000000000000" pitchFamily="2" charset="0"/>
              </a:rPr>
            </a:br>
            <a:endParaRPr lang="en-IN" dirty="0"/>
          </a:p>
        </p:txBody>
      </p:sp>
      <p:pic>
        <p:nvPicPr>
          <p:cNvPr id="3" name="Picture 2">
            <a:extLst>
              <a:ext uri="{FF2B5EF4-FFF2-40B4-BE49-F238E27FC236}">
                <a16:creationId xmlns:a16="http://schemas.microsoft.com/office/drawing/2014/main" id="{29D7C367-63EC-49AB-BC35-8BA4B5123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917" y="553744"/>
            <a:ext cx="3499348" cy="1959635"/>
          </a:xfrm>
          <a:prstGeom prst="rect">
            <a:avLst/>
          </a:prstGeom>
        </p:spPr>
      </p:pic>
      <p:pic>
        <p:nvPicPr>
          <p:cNvPr id="5" name="Picture 4">
            <a:extLst>
              <a:ext uri="{FF2B5EF4-FFF2-40B4-BE49-F238E27FC236}">
                <a16:creationId xmlns:a16="http://schemas.microsoft.com/office/drawing/2014/main" id="{D74F2DD9-9958-4B7A-B5D3-12FCBAF2D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3917" y="3596149"/>
            <a:ext cx="3480897" cy="2316379"/>
          </a:xfrm>
          <a:prstGeom prst="rect">
            <a:avLst/>
          </a:prstGeom>
        </p:spPr>
      </p:pic>
    </p:spTree>
    <p:extLst>
      <p:ext uri="{BB962C8B-B14F-4D97-AF65-F5344CB8AC3E}">
        <p14:creationId xmlns:p14="http://schemas.microsoft.com/office/powerpoint/2010/main" val="392882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par>
                                <p:cTn id="25" presetID="3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1B9F5B-6646-4EF8-A447-4E9EFFB5D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2773"/>
            <a:ext cx="12192000" cy="5535227"/>
          </a:xfrm>
          <a:prstGeom prst="rect">
            <a:avLst/>
          </a:prstGeom>
        </p:spPr>
      </p:pic>
      <p:sp>
        <p:nvSpPr>
          <p:cNvPr id="4" name="TextBox 3">
            <a:extLst>
              <a:ext uri="{FF2B5EF4-FFF2-40B4-BE49-F238E27FC236}">
                <a16:creationId xmlns:a16="http://schemas.microsoft.com/office/drawing/2014/main" id="{20D28FE7-598D-441C-A26B-E6114E5D0D9D}"/>
              </a:ext>
            </a:extLst>
          </p:cNvPr>
          <p:cNvSpPr txBox="1"/>
          <p:nvPr/>
        </p:nvSpPr>
        <p:spPr>
          <a:xfrm>
            <a:off x="3298368" y="372863"/>
            <a:ext cx="3682418" cy="769441"/>
          </a:xfrm>
          <a:prstGeom prst="rect">
            <a:avLst/>
          </a:prstGeom>
          <a:noFill/>
          <a:effectLst>
            <a:glow rad="228600">
              <a:schemeClr val="accent1">
                <a:satMod val="175000"/>
                <a:alpha val="40000"/>
              </a:schemeClr>
            </a:glow>
          </a:effectLst>
          <a:scene3d>
            <a:camera prst="orthographicFront"/>
            <a:lightRig rig="threePt" dir="t"/>
          </a:scene3d>
          <a:sp3d>
            <a:bevelT w="152400" h="50800" prst="softRound"/>
          </a:sp3d>
        </p:spPr>
        <p:txBody>
          <a:bodyPr wrap="none" rtlCol="0">
            <a:spAutoFit/>
          </a:bodyPr>
          <a:lstStyle/>
          <a:p>
            <a:pPr algn="ctr"/>
            <a:r>
              <a:rPr lang="en-IN" sz="4400" dirty="0">
                <a:solidFill>
                  <a:srgbClr val="00B050"/>
                </a:solidFill>
              </a:rPr>
              <a:t>TEAM  WORK</a:t>
            </a:r>
          </a:p>
        </p:txBody>
      </p:sp>
    </p:spTree>
    <p:extLst>
      <p:ext uri="{BB962C8B-B14F-4D97-AF65-F5344CB8AC3E}">
        <p14:creationId xmlns:p14="http://schemas.microsoft.com/office/powerpoint/2010/main" val="24089357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45A3-47D6-4257-ABA6-97BEB3DC1E2E}"/>
              </a:ext>
            </a:extLst>
          </p:cNvPr>
          <p:cNvSpPr>
            <a:spLocks noGrp="1"/>
          </p:cNvSpPr>
          <p:nvPr>
            <p:ph type="title"/>
          </p:nvPr>
        </p:nvSpPr>
        <p:spPr>
          <a:xfrm>
            <a:off x="962400" y="2458550"/>
            <a:ext cx="10571998" cy="970450"/>
          </a:xfrm>
          <a:ln w="34925">
            <a:solidFill>
              <a:srgbClr val="FFFFFF"/>
            </a:solidFill>
          </a:ln>
          <a:effectLst>
            <a:glow rad="228600">
              <a:schemeClr val="accent3">
                <a:satMod val="175000"/>
                <a:alpha val="40000"/>
              </a:schemeClr>
            </a:glow>
            <a:outerShdw blurRad="317500" dir="2700000" algn="ctr">
              <a:srgbClr val="000000">
                <a:alpha val="43000"/>
              </a:srgbClr>
            </a:outerShdw>
            <a:reflection blurRad="6350" stA="50000" endA="295" endPos="92000" dist="101600" dir="5400000" sy="-100000" algn="bl" rotWithShape="0"/>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a:lstStyle/>
          <a:p>
            <a:pPr algn="ctr"/>
            <a:r>
              <a:rPr lang="en-IN" dirty="0"/>
              <a:t>THANK YOU</a:t>
            </a:r>
          </a:p>
        </p:txBody>
      </p:sp>
    </p:spTree>
    <p:extLst>
      <p:ext uri="{BB962C8B-B14F-4D97-AF65-F5344CB8AC3E}">
        <p14:creationId xmlns:p14="http://schemas.microsoft.com/office/powerpoint/2010/main" val="159716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3B4C7-1B00-4BF2-8EAE-90029500B5FE}"/>
              </a:ext>
            </a:extLst>
          </p:cNvPr>
          <p:cNvSpPr>
            <a:spLocks noGrp="1"/>
          </p:cNvSpPr>
          <p:nvPr>
            <p:ph type="ctrTitle"/>
          </p:nvPr>
        </p:nvSpPr>
        <p:spPr/>
        <p:txBody>
          <a:bodyPr/>
          <a:lstStyle/>
          <a:p>
            <a:r>
              <a:rPr lang="en-IN" sz="3600" b="1" u="none" strike="noStrike" dirty="0">
                <a:effectLst>
                  <a:outerShdw blurRad="38100" dist="38100" dir="2700000" algn="tl">
                    <a:srgbClr val="000000">
                      <a:alpha val="43137"/>
                    </a:srgbClr>
                  </a:outerShdw>
                </a:effectLst>
                <a:latin typeface="Roboto" panose="02000000000000000000" pitchFamily="2" charset="0"/>
                <a:ea typeface="Roboto" panose="02000000000000000000" pitchFamily="2" charset="0"/>
                <a:cs typeface="Roboto" panose="02000000000000000000" pitchFamily="2" charset="0"/>
              </a:rPr>
              <a:t>TEAM NAME : TriCore Blaster</a:t>
            </a:r>
            <a:br>
              <a:rPr lang="en-IN" sz="1800" u="none" strike="noStrike" dirty="0">
                <a:effectLst/>
                <a:latin typeface="Arial" panose="020B0604020202020204" pitchFamily="34" charset="0"/>
                <a:ea typeface="Arial" panose="020B0604020202020204" pitchFamily="34" charset="0"/>
              </a:rPr>
            </a:br>
            <a:endParaRPr lang="en-IN" dirty="0"/>
          </a:p>
        </p:txBody>
      </p:sp>
      <p:sp>
        <p:nvSpPr>
          <p:cNvPr id="3" name="Subtitle 2">
            <a:extLst>
              <a:ext uri="{FF2B5EF4-FFF2-40B4-BE49-F238E27FC236}">
                <a16:creationId xmlns:a16="http://schemas.microsoft.com/office/drawing/2014/main" id="{D7064102-B32F-4659-AE72-FCA70CA96358}"/>
              </a:ext>
            </a:extLst>
          </p:cNvPr>
          <p:cNvSpPr>
            <a:spLocks noGrp="1"/>
          </p:cNvSpPr>
          <p:nvPr>
            <p:ph type="subTitle" idx="1"/>
          </p:nvPr>
        </p:nvSpPr>
        <p:spPr/>
        <p:txBody>
          <a:bodyPr>
            <a:normAutofit fontScale="25000" lnSpcReduction="20000"/>
          </a:bodyPr>
          <a:lstStyle/>
          <a:p>
            <a:pPr>
              <a:lnSpc>
                <a:spcPct val="115000"/>
              </a:lnSpc>
            </a:pPr>
            <a:r>
              <a:rPr lang="en-IN" sz="8000" b="1" dirty="0">
                <a:effectLst/>
                <a:latin typeface="Roboto" panose="02000000000000000000" pitchFamily="2" charset="0"/>
                <a:ea typeface="Roboto" panose="02000000000000000000" pitchFamily="2" charset="0"/>
                <a:cs typeface="Roboto" panose="02000000000000000000" pitchFamily="2" charset="0"/>
              </a:rPr>
              <a:t>Domain: EMBEDDED</a:t>
            </a:r>
            <a:endParaRPr lang="en-IN" sz="8000" dirty="0">
              <a:effectLst/>
              <a:latin typeface="Arial" panose="020B0604020202020204" pitchFamily="34" charset="0"/>
              <a:ea typeface="Arial" panose="020B0604020202020204" pitchFamily="34" charset="0"/>
            </a:endParaRPr>
          </a:p>
          <a:p>
            <a:pPr>
              <a:lnSpc>
                <a:spcPct val="115000"/>
              </a:lnSpc>
            </a:pPr>
            <a:r>
              <a:rPr lang="en-IN" sz="8000" b="1" dirty="0">
                <a:effectLst/>
                <a:latin typeface="Roboto" panose="02000000000000000000" pitchFamily="2" charset="0"/>
                <a:ea typeface="Roboto" panose="02000000000000000000" pitchFamily="2" charset="0"/>
                <a:cs typeface="Roboto" panose="02000000000000000000" pitchFamily="2" charset="0"/>
              </a:rPr>
              <a:t>Project Name: SMART SCREEN</a:t>
            </a:r>
            <a:endParaRPr lang="en-IN" sz="8000" dirty="0">
              <a:effectLst/>
              <a:latin typeface="Arial" panose="020B0604020202020204" pitchFamily="34" charset="0"/>
              <a:ea typeface="Arial" panose="020B0604020202020204" pitchFamily="34" charset="0"/>
            </a:endParaRPr>
          </a:p>
          <a:p>
            <a:pPr>
              <a:lnSpc>
                <a:spcPct val="115000"/>
              </a:lnSpc>
            </a:pPr>
            <a:r>
              <a:rPr lang="en-IN" sz="8000" b="1" dirty="0">
                <a:effectLst/>
                <a:latin typeface="Roboto" panose="02000000000000000000" pitchFamily="2" charset="0"/>
                <a:ea typeface="Roboto" panose="02000000000000000000" pitchFamily="2" charset="0"/>
                <a:cs typeface="Roboto" panose="02000000000000000000" pitchFamily="2" charset="0"/>
              </a:rPr>
              <a:t>Theme: SMART DEVICES</a:t>
            </a:r>
            <a:endParaRPr lang="en-IN" sz="8000" dirty="0">
              <a:effectLst/>
              <a:latin typeface="Arial" panose="020B0604020202020204" pitchFamily="34" charset="0"/>
              <a:ea typeface="Arial" panose="020B0604020202020204" pitchFamily="34" charset="0"/>
            </a:endParaRPr>
          </a:p>
          <a:p>
            <a:endParaRPr lang="en-IN" dirty="0"/>
          </a:p>
        </p:txBody>
      </p:sp>
      <p:pic>
        <p:nvPicPr>
          <p:cNvPr id="4" name="image2.png">
            <a:extLst>
              <a:ext uri="{FF2B5EF4-FFF2-40B4-BE49-F238E27FC236}">
                <a16:creationId xmlns:a16="http://schemas.microsoft.com/office/drawing/2014/main" id="{4F79FB08-DA85-42B7-8912-30C611F76584}"/>
              </a:ext>
            </a:extLst>
          </p:cNvPr>
          <p:cNvPicPr/>
          <p:nvPr/>
        </p:nvPicPr>
        <p:blipFill>
          <a:blip r:embed="rId2"/>
          <a:srcRect/>
          <a:stretch>
            <a:fillRect/>
          </a:stretch>
        </p:blipFill>
        <p:spPr>
          <a:xfrm>
            <a:off x="0" y="0"/>
            <a:ext cx="5504155" cy="1882066"/>
          </a:xfrm>
          <a:prstGeom prst="rect">
            <a:avLst/>
          </a:prstGeom>
          <a:ln/>
        </p:spPr>
      </p:pic>
    </p:spTree>
    <p:extLst>
      <p:ext uri="{BB962C8B-B14F-4D97-AF65-F5344CB8AC3E}">
        <p14:creationId xmlns:p14="http://schemas.microsoft.com/office/powerpoint/2010/main" val="19516923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7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xEl>
                                              <p:pRg st="0" end="0"/>
                                            </p:txEl>
                                          </p:spTgt>
                                        </p:tgtEl>
                                        <p:attrNameLst>
                                          <p:attrName>style.visibility</p:attrName>
                                        </p:attrNameLst>
                                      </p:cBhvr>
                                      <p:to>
                                        <p:strVal val="visible"/>
                                      </p:to>
                                    </p:set>
                                    <p:animEffect transition="in" filter="wipe(down)">
                                      <p:cBhvr>
                                        <p:cTn id="30" dur="580">
                                          <p:stCondLst>
                                            <p:cond delay="0"/>
                                          </p:stCondLst>
                                        </p:cTn>
                                        <p:tgtEl>
                                          <p:spTgt spid="3">
                                            <p:txEl>
                                              <p:pRg st="0" end="0"/>
                                            </p:txEl>
                                          </p:spTgt>
                                        </p:tgtEl>
                                      </p:cBhvr>
                                    </p:animEffect>
                                    <p:anim calcmode="lin" valueType="num">
                                      <p:cBhvr>
                                        <p:cTn id="31"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xEl>
                                              <p:pRg st="0" end="0"/>
                                            </p:txEl>
                                          </p:spTgt>
                                        </p:tgtEl>
                                      </p:cBhvr>
                                      <p:to x="100000" y="60000"/>
                                    </p:animScale>
                                    <p:animScale>
                                      <p:cBhvr>
                                        <p:cTn id="37" dur="166" decel="50000">
                                          <p:stCondLst>
                                            <p:cond delay="676"/>
                                          </p:stCondLst>
                                        </p:cTn>
                                        <p:tgtEl>
                                          <p:spTgt spid="3">
                                            <p:txEl>
                                              <p:pRg st="0" end="0"/>
                                            </p:txEl>
                                          </p:spTgt>
                                        </p:tgtEl>
                                      </p:cBhvr>
                                      <p:to x="100000" y="100000"/>
                                    </p:animScale>
                                    <p:animScale>
                                      <p:cBhvr>
                                        <p:cTn id="38" dur="26">
                                          <p:stCondLst>
                                            <p:cond delay="1312"/>
                                          </p:stCondLst>
                                        </p:cTn>
                                        <p:tgtEl>
                                          <p:spTgt spid="3">
                                            <p:txEl>
                                              <p:pRg st="0" end="0"/>
                                            </p:txEl>
                                          </p:spTgt>
                                        </p:tgtEl>
                                      </p:cBhvr>
                                      <p:to x="100000" y="80000"/>
                                    </p:animScale>
                                    <p:animScale>
                                      <p:cBhvr>
                                        <p:cTn id="39" dur="166" decel="50000">
                                          <p:stCondLst>
                                            <p:cond delay="1338"/>
                                          </p:stCondLst>
                                        </p:cTn>
                                        <p:tgtEl>
                                          <p:spTgt spid="3">
                                            <p:txEl>
                                              <p:pRg st="0" end="0"/>
                                            </p:txEl>
                                          </p:spTgt>
                                        </p:tgtEl>
                                      </p:cBhvr>
                                      <p:to x="100000" y="100000"/>
                                    </p:animScale>
                                    <p:animScale>
                                      <p:cBhvr>
                                        <p:cTn id="40" dur="26">
                                          <p:stCondLst>
                                            <p:cond delay="1642"/>
                                          </p:stCondLst>
                                        </p:cTn>
                                        <p:tgtEl>
                                          <p:spTgt spid="3">
                                            <p:txEl>
                                              <p:pRg st="0" end="0"/>
                                            </p:txEl>
                                          </p:spTgt>
                                        </p:tgtEl>
                                      </p:cBhvr>
                                      <p:to x="100000" y="90000"/>
                                    </p:animScale>
                                    <p:animScale>
                                      <p:cBhvr>
                                        <p:cTn id="41" dur="166" decel="50000">
                                          <p:stCondLst>
                                            <p:cond delay="1668"/>
                                          </p:stCondLst>
                                        </p:cTn>
                                        <p:tgtEl>
                                          <p:spTgt spid="3">
                                            <p:txEl>
                                              <p:pRg st="0" end="0"/>
                                            </p:txEl>
                                          </p:spTgt>
                                        </p:tgtEl>
                                      </p:cBhvr>
                                      <p:to x="100000" y="100000"/>
                                    </p:animScale>
                                    <p:animScale>
                                      <p:cBhvr>
                                        <p:cTn id="42" dur="26">
                                          <p:stCondLst>
                                            <p:cond delay="1808"/>
                                          </p:stCondLst>
                                        </p:cTn>
                                        <p:tgtEl>
                                          <p:spTgt spid="3">
                                            <p:txEl>
                                              <p:pRg st="0" end="0"/>
                                            </p:txEl>
                                          </p:spTgt>
                                        </p:tgtEl>
                                      </p:cBhvr>
                                      <p:to x="100000" y="95000"/>
                                    </p:animScale>
                                    <p:animScale>
                                      <p:cBhvr>
                                        <p:cTn id="43" dur="166" decel="50000">
                                          <p:stCondLst>
                                            <p:cond delay="1834"/>
                                          </p:stCondLst>
                                        </p:cTn>
                                        <p:tgtEl>
                                          <p:spTgt spid="3">
                                            <p:txEl>
                                              <p:pRg st="0" end="0"/>
                                            </p:txEl>
                                          </p:spTgt>
                                        </p:tgtEl>
                                      </p:cBhvr>
                                      <p:to x="100000" y="100000"/>
                                    </p:animScale>
                                  </p:childTnLst>
                                </p:cTn>
                              </p:par>
                            </p:childTnLst>
                          </p:cTn>
                        </p:par>
                      </p:childTnLst>
                    </p:cTn>
                  </p:par>
                  <p:par>
                    <p:cTn id="44" fill="hold">
                      <p:stCondLst>
                        <p:cond delay="indefinite"/>
                      </p:stCondLst>
                      <p:childTnLst>
                        <p:par>
                          <p:cTn id="45" fill="hold">
                            <p:stCondLst>
                              <p:cond delay="0"/>
                            </p:stCondLst>
                            <p:childTnLst>
                              <p:par>
                                <p:cTn id="46" presetID="26" presetClass="entr" presetSubtype="0" fill="hold" nodeType="clickEffect">
                                  <p:stCondLst>
                                    <p:cond delay="0"/>
                                  </p:stCondLst>
                                  <p:childTnLst>
                                    <p:set>
                                      <p:cBhvr>
                                        <p:cTn id="47" dur="1" fill="hold">
                                          <p:stCondLst>
                                            <p:cond delay="0"/>
                                          </p:stCondLst>
                                        </p:cTn>
                                        <p:tgtEl>
                                          <p:spTgt spid="3">
                                            <p:txEl>
                                              <p:pRg st="1" end="1"/>
                                            </p:txEl>
                                          </p:spTgt>
                                        </p:tgtEl>
                                        <p:attrNameLst>
                                          <p:attrName>style.visibility</p:attrName>
                                        </p:attrNameLst>
                                      </p:cBhvr>
                                      <p:to>
                                        <p:strVal val="visible"/>
                                      </p:to>
                                    </p:set>
                                    <p:animEffect transition="in" filter="wipe(down)">
                                      <p:cBhvr>
                                        <p:cTn id="48" dur="580">
                                          <p:stCondLst>
                                            <p:cond delay="0"/>
                                          </p:stCondLst>
                                        </p:cTn>
                                        <p:tgtEl>
                                          <p:spTgt spid="3">
                                            <p:txEl>
                                              <p:pRg st="1" end="1"/>
                                            </p:txEl>
                                          </p:spTgt>
                                        </p:tgtEl>
                                      </p:cBhvr>
                                    </p:animEffect>
                                    <p:anim calcmode="lin" valueType="num">
                                      <p:cBhvr>
                                        <p:cTn id="49" dur="1822" tmFilter="0,0; 0.14,0.36; 0.43,0.73; 0.71,0.91; 1.0,1.0">
                                          <p:stCondLst>
                                            <p:cond delay="0"/>
                                          </p:stCondLst>
                                        </p:cTn>
                                        <p:tgtEl>
                                          <p:spTgt spid="3">
                                            <p:txEl>
                                              <p:pRg st="1" end="1"/>
                                            </p:txEl>
                                          </p:spTgt>
                                        </p:tgtEl>
                                        <p:attrNameLst>
                                          <p:attrName>ppt_x</p:attrName>
                                        </p:attrNameLst>
                                      </p:cBhvr>
                                      <p:tavLst>
                                        <p:tav tm="0">
                                          <p:val>
                                            <p:strVal val="#ppt_x-0.25"/>
                                          </p:val>
                                        </p:tav>
                                        <p:tav tm="100000">
                                          <p:val>
                                            <p:strVal val="#ppt_x"/>
                                          </p:val>
                                        </p:tav>
                                      </p:tavLst>
                                    </p:anim>
                                    <p:anim calcmode="lin" valueType="num">
                                      <p:cBhvr>
                                        <p:cTn id="50" dur="664" tmFilter="0.0,0.0; 0.25,0.07; 0.50,0.2; 0.75,0.467; 1.0,1.0">
                                          <p:stCondLst>
                                            <p:cond delay="0"/>
                                          </p:stCondLst>
                                        </p:cTn>
                                        <p:tgtEl>
                                          <p:spTgt spid="3">
                                            <p:txEl>
                                              <p:pRg st="1" end="1"/>
                                            </p:txEl>
                                          </p:spTgt>
                                        </p:tgtEl>
                                        <p:attrNameLst>
                                          <p:attrName>ppt_y</p:attrName>
                                        </p:attrNameLst>
                                      </p:cBhvr>
                                      <p:tavLst>
                                        <p:tav tm="0" fmla="#ppt_y-sin(pi*$)/3">
                                          <p:val>
                                            <p:fltVal val="0.5"/>
                                          </p:val>
                                        </p:tav>
                                        <p:tav tm="100000">
                                          <p:val>
                                            <p:fltVal val="1"/>
                                          </p:val>
                                        </p:tav>
                                      </p:tavLst>
                                    </p:anim>
                                    <p:anim calcmode="lin" valueType="num">
                                      <p:cBhvr>
                                        <p:cTn id="51" dur="664" tmFilter="0, 0; 0.125,0.2665; 0.25,0.4; 0.375,0.465; 0.5,0.5;  0.625,0.535; 0.75,0.6; 0.875,0.7335; 1,1">
                                          <p:stCondLst>
                                            <p:cond delay="664"/>
                                          </p:stCondLst>
                                        </p:cTn>
                                        <p:tgtEl>
                                          <p:spTgt spid="3">
                                            <p:txEl>
                                              <p:pRg st="1" end="1"/>
                                            </p:txEl>
                                          </p:spTgt>
                                        </p:tgtEl>
                                        <p:attrNameLst>
                                          <p:attrName>ppt_y</p:attrName>
                                        </p:attrNameLst>
                                      </p:cBhvr>
                                      <p:tavLst>
                                        <p:tav tm="0" fmla="#ppt_y-sin(pi*$)/9">
                                          <p:val>
                                            <p:fltVal val="0"/>
                                          </p:val>
                                        </p:tav>
                                        <p:tav tm="100000">
                                          <p:val>
                                            <p:fltVal val="1"/>
                                          </p:val>
                                        </p:tav>
                                      </p:tavLst>
                                    </p:anim>
                                    <p:anim calcmode="lin" valueType="num">
                                      <p:cBhvr>
                                        <p:cTn id="52" dur="332" tmFilter="0, 0; 0.125,0.2665; 0.25,0.4; 0.375,0.465; 0.5,0.5;  0.625,0.535; 0.75,0.6; 0.875,0.7335; 1,1">
                                          <p:stCondLst>
                                            <p:cond delay="1324"/>
                                          </p:stCondLst>
                                        </p:cTn>
                                        <p:tgtEl>
                                          <p:spTgt spid="3">
                                            <p:txEl>
                                              <p:pRg st="1" end="1"/>
                                            </p:txEl>
                                          </p:spTgt>
                                        </p:tgtEl>
                                        <p:attrNameLst>
                                          <p:attrName>ppt_y</p:attrName>
                                        </p:attrNameLst>
                                      </p:cBhvr>
                                      <p:tavLst>
                                        <p:tav tm="0" fmla="#ppt_y-sin(pi*$)/27">
                                          <p:val>
                                            <p:fltVal val="0"/>
                                          </p:val>
                                        </p:tav>
                                        <p:tav tm="100000">
                                          <p:val>
                                            <p:fltVal val="1"/>
                                          </p:val>
                                        </p:tav>
                                      </p:tavLst>
                                    </p:anim>
                                    <p:anim calcmode="lin" valueType="num">
                                      <p:cBhvr>
                                        <p:cTn id="53" dur="164" tmFilter="0, 0; 0.125,0.2665; 0.25,0.4; 0.375,0.465; 0.5,0.5;  0.625,0.535; 0.75,0.6; 0.875,0.7335; 1,1">
                                          <p:stCondLst>
                                            <p:cond delay="1656"/>
                                          </p:stCondLst>
                                        </p:cTn>
                                        <p:tgtEl>
                                          <p:spTgt spid="3">
                                            <p:txEl>
                                              <p:pRg st="1" end="1"/>
                                            </p:txEl>
                                          </p:spTgt>
                                        </p:tgtEl>
                                        <p:attrNameLst>
                                          <p:attrName>ppt_y</p:attrName>
                                        </p:attrNameLst>
                                      </p:cBhvr>
                                      <p:tavLst>
                                        <p:tav tm="0" fmla="#ppt_y-sin(pi*$)/81">
                                          <p:val>
                                            <p:fltVal val="0"/>
                                          </p:val>
                                        </p:tav>
                                        <p:tav tm="100000">
                                          <p:val>
                                            <p:fltVal val="1"/>
                                          </p:val>
                                        </p:tav>
                                      </p:tavLst>
                                    </p:anim>
                                    <p:animScale>
                                      <p:cBhvr>
                                        <p:cTn id="54" dur="26">
                                          <p:stCondLst>
                                            <p:cond delay="650"/>
                                          </p:stCondLst>
                                        </p:cTn>
                                        <p:tgtEl>
                                          <p:spTgt spid="3">
                                            <p:txEl>
                                              <p:pRg st="1" end="1"/>
                                            </p:txEl>
                                          </p:spTgt>
                                        </p:tgtEl>
                                      </p:cBhvr>
                                      <p:to x="100000" y="60000"/>
                                    </p:animScale>
                                    <p:animScale>
                                      <p:cBhvr>
                                        <p:cTn id="55" dur="166" decel="50000">
                                          <p:stCondLst>
                                            <p:cond delay="676"/>
                                          </p:stCondLst>
                                        </p:cTn>
                                        <p:tgtEl>
                                          <p:spTgt spid="3">
                                            <p:txEl>
                                              <p:pRg st="1" end="1"/>
                                            </p:txEl>
                                          </p:spTgt>
                                        </p:tgtEl>
                                      </p:cBhvr>
                                      <p:to x="100000" y="100000"/>
                                    </p:animScale>
                                    <p:animScale>
                                      <p:cBhvr>
                                        <p:cTn id="56" dur="26">
                                          <p:stCondLst>
                                            <p:cond delay="1312"/>
                                          </p:stCondLst>
                                        </p:cTn>
                                        <p:tgtEl>
                                          <p:spTgt spid="3">
                                            <p:txEl>
                                              <p:pRg st="1" end="1"/>
                                            </p:txEl>
                                          </p:spTgt>
                                        </p:tgtEl>
                                      </p:cBhvr>
                                      <p:to x="100000" y="80000"/>
                                    </p:animScale>
                                    <p:animScale>
                                      <p:cBhvr>
                                        <p:cTn id="57" dur="166" decel="50000">
                                          <p:stCondLst>
                                            <p:cond delay="1338"/>
                                          </p:stCondLst>
                                        </p:cTn>
                                        <p:tgtEl>
                                          <p:spTgt spid="3">
                                            <p:txEl>
                                              <p:pRg st="1" end="1"/>
                                            </p:txEl>
                                          </p:spTgt>
                                        </p:tgtEl>
                                      </p:cBhvr>
                                      <p:to x="100000" y="100000"/>
                                    </p:animScale>
                                    <p:animScale>
                                      <p:cBhvr>
                                        <p:cTn id="58" dur="26">
                                          <p:stCondLst>
                                            <p:cond delay="1642"/>
                                          </p:stCondLst>
                                        </p:cTn>
                                        <p:tgtEl>
                                          <p:spTgt spid="3">
                                            <p:txEl>
                                              <p:pRg st="1" end="1"/>
                                            </p:txEl>
                                          </p:spTgt>
                                        </p:tgtEl>
                                      </p:cBhvr>
                                      <p:to x="100000" y="90000"/>
                                    </p:animScale>
                                    <p:animScale>
                                      <p:cBhvr>
                                        <p:cTn id="59" dur="166" decel="50000">
                                          <p:stCondLst>
                                            <p:cond delay="1668"/>
                                          </p:stCondLst>
                                        </p:cTn>
                                        <p:tgtEl>
                                          <p:spTgt spid="3">
                                            <p:txEl>
                                              <p:pRg st="1" end="1"/>
                                            </p:txEl>
                                          </p:spTgt>
                                        </p:tgtEl>
                                      </p:cBhvr>
                                      <p:to x="100000" y="100000"/>
                                    </p:animScale>
                                    <p:animScale>
                                      <p:cBhvr>
                                        <p:cTn id="60" dur="26">
                                          <p:stCondLst>
                                            <p:cond delay="1808"/>
                                          </p:stCondLst>
                                        </p:cTn>
                                        <p:tgtEl>
                                          <p:spTgt spid="3">
                                            <p:txEl>
                                              <p:pRg st="1" end="1"/>
                                            </p:txEl>
                                          </p:spTgt>
                                        </p:tgtEl>
                                      </p:cBhvr>
                                      <p:to x="100000" y="95000"/>
                                    </p:animScale>
                                    <p:animScale>
                                      <p:cBhvr>
                                        <p:cTn id="61" dur="166" decel="50000">
                                          <p:stCondLst>
                                            <p:cond delay="1834"/>
                                          </p:stCondLst>
                                        </p:cTn>
                                        <p:tgtEl>
                                          <p:spTgt spid="3">
                                            <p:txEl>
                                              <p:pRg st="1" end="1"/>
                                            </p:txEl>
                                          </p:spTgt>
                                        </p:tgtEl>
                                      </p:cBhvr>
                                      <p:to x="100000" y="100000"/>
                                    </p:animScale>
                                  </p:childTnLst>
                                </p:cTn>
                              </p:par>
                            </p:childTnLst>
                          </p:cTn>
                        </p:par>
                      </p:childTnLst>
                    </p:cTn>
                  </p:par>
                  <p:par>
                    <p:cTn id="62" fill="hold">
                      <p:stCondLst>
                        <p:cond delay="indefinite"/>
                      </p:stCondLst>
                      <p:childTnLst>
                        <p:par>
                          <p:cTn id="63" fill="hold">
                            <p:stCondLst>
                              <p:cond delay="0"/>
                            </p:stCondLst>
                            <p:childTnLst>
                              <p:par>
                                <p:cTn id="64" presetID="26" presetClass="entr" presetSubtype="0" fill="hold" nodeType="clickEffect">
                                  <p:stCondLst>
                                    <p:cond delay="0"/>
                                  </p:stCondLst>
                                  <p:childTnLst>
                                    <p:set>
                                      <p:cBhvr>
                                        <p:cTn id="65" dur="1" fill="hold">
                                          <p:stCondLst>
                                            <p:cond delay="0"/>
                                          </p:stCondLst>
                                        </p:cTn>
                                        <p:tgtEl>
                                          <p:spTgt spid="3">
                                            <p:txEl>
                                              <p:pRg st="2" end="2"/>
                                            </p:txEl>
                                          </p:spTgt>
                                        </p:tgtEl>
                                        <p:attrNameLst>
                                          <p:attrName>style.visibility</p:attrName>
                                        </p:attrNameLst>
                                      </p:cBhvr>
                                      <p:to>
                                        <p:strVal val="visible"/>
                                      </p:to>
                                    </p:set>
                                    <p:animEffect transition="in" filter="wipe(down)">
                                      <p:cBhvr>
                                        <p:cTn id="66" dur="580">
                                          <p:stCondLst>
                                            <p:cond delay="0"/>
                                          </p:stCondLst>
                                        </p:cTn>
                                        <p:tgtEl>
                                          <p:spTgt spid="3">
                                            <p:txEl>
                                              <p:pRg st="2" end="2"/>
                                            </p:txEl>
                                          </p:spTgt>
                                        </p:tgtEl>
                                      </p:cBhvr>
                                    </p:animEffect>
                                    <p:anim calcmode="lin" valueType="num">
                                      <p:cBhvr>
                                        <p:cTn id="67" dur="1822" tmFilter="0,0; 0.14,0.36; 0.43,0.73; 0.71,0.91; 1.0,1.0">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3">
                                            <p:txEl>
                                              <p:pRg st="2" end="2"/>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3">
                                            <p:txEl>
                                              <p:pRg st="2" end="2"/>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3">
                                            <p:txEl>
                                              <p:pRg st="2" end="2"/>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3">
                                            <p:txEl>
                                              <p:pRg st="2" end="2"/>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3">
                                            <p:txEl>
                                              <p:pRg st="2" end="2"/>
                                            </p:txEl>
                                          </p:spTgt>
                                        </p:tgtEl>
                                      </p:cBhvr>
                                      <p:to x="100000" y="60000"/>
                                    </p:animScale>
                                    <p:animScale>
                                      <p:cBhvr>
                                        <p:cTn id="73" dur="166" decel="50000">
                                          <p:stCondLst>
                                            <p:cond delay="676"/>
                                          </p:stCondLst>
                                        </p:cTn>
                                        <p:tgtEl>
                                          <p:spTgt spid="3">
                                            <p:txEl>
                                              <p:pRg st="2" end="2"/>
                                            </p:txEl>
                                          </p:spTgt>
                                        </p:tgtEl>
                                      </p:cBhvr>
                                      <p:to x="100000" y="100000"/>
                                    </p:animScale>
                                    <p:animScale>
                                      <p:cBhvr>
                                        <p:cTn id="74" dur="26">
                                          <p:stCondLst>
                                            <p:cond delay="1312"/>
                                          </p:stCondLst>
                                        </p:cTn>
                                        <p:tgtEl>
                                          <p:spTgt spid="3">
                                            <p:txEl>
                                              <p:pRg st="2" end="2"/>
                                            </p:txEl>
                                          </p:spTgt>
                                        </p:tgtEl>
                                      </p:cBhvr>
                                      <p:to x="100000" y="80000"/>
                                    </p:animScale>
                                    <p:animScale>
                                      <p:cBhvr>
                                        <p:cTn id="75" dur="166" decel="50000">
                                          <p:stCondLst>
                                            <p:cond delay="1338"/>
                                          </p:stCondLst>
                                        </p:cTn>
                                        <p:tgtEl>
                                          <p:spTgt spid="3">
                                            <p:txEl>
                                              <p:pRg st="2" end="2"/>
                                            </p:txEl>
                                          </p:spTgt>
                                        </p:tgtEl>
                                      </p:cBhvr>
                                      <p:to x="100000" y="100000"/>
                                    </p:animScale>
                                    <p:animScale>
                                      <p:cBhvr>
                                        <p:cTn id="76" dur="26">
                                          <p:stCondLst>
                                            <p:cond delay="1642"/>
                                          </p:stCondLst>
                                        </p:cTn>
                                        <p:tgtEl>
                                          <p:spTgt spid="3">
                                            <p:txEl>
                                              <p:pRg st="2" end="2"/>
                                            </p:txEl>
                                          </p:spTgt>
                                        </p:tgtEl>
                                      </p:cBhvr>
                                      <p:to x="100000" y="90000"/>
                                    </p:animScale>
                                    <p:animScale>
                                      <p:cBhvr>
                                        <p:cTn id="77" dur="166" decel="50000">
                                          <p:stCondLst>
                                            <p:cond delay="1668"/>
                                          </p:stCondLst>
                                        </p:cTn>
                                        <p:tgtEl>
                                          <p:spTgt spid="3">
                                            <p:txEl>
                                              <p:pRg st="2" end="2"/>
                                            </p:txEl>
                                          </p:spTgt>
                                        </p:tgtEl>
                                      </p:cBhvr>
                                      <p:to x="100000" y="100000"/>
                                    </p:animScale>
                                    <p:animScale>
                                      <p:cBhvr>
                                        <p:cTn id="78" dur="26">
                                          <p:stCondLst>
                                            <p:cond delay="1808"/>
                                          </p:stCondLst>
                                        </p:cTn>
                                        <p:tgtEl>
                                          <p:spTgt spid="3">
                                            <p:txEl>
                                              <p:pRg st="2" end="2"/>
                                            </p:txEl>
                                          </p:spTgt>
                                        </p:tgtEl>
                                      </p:cBhvr>
                                      <p:to x="100000" y="95000"/>
                                    </p:animScale>
                                    <p:animScale>
                                      <p:cBhvr>
                                        <p:cTn id="79" dur="166" decel="50000">
                                          <p:stCondLst>
                                            <p:cond delay="1834"/>
                                          </p:stCondLst>
                                        </p:cTn>
                                        <p:tgtEl>
                                          <p:spTgt spid="3">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9560-6B48-4DE1-94B1-4F88B272F537}"/>
              </a:ext>
            </a:extLst>
          </p:cNvPr>
          <p:cNvSpPr>
            <a:spLocks noGrp="1"/>
          </p:cNvSpPr>
          <p:nvPr>
            <p:ph type="title"/>
          </p:nvPr>
        </p:nvSpPr>
        <p:spPr>
          <a:xfrm>
            <a:off x="810000" y="446073"/>
            <a:ext cx="10571998" cy="970450"/>
          </a:xfrm>
          <a:effectLst>
            <a:outerShdw blurRad="50800" dist="304800" dir="14400000">
              <a:srgbClr val="000000">
                <a:alpha val="60000"/>
              </a:srgbClr>
            </a:outerShdw>
          </a:effectLst>
        </p:spPr>
        <p:txBody>
          <a:bodyPr/>
          <a:lstStyle/>
          <a:p>
            <a:r>
              <a:rPr lang="en-US" dirty="0">
                <a:effectLst>
                  <a:reflection endPos="0" dir="5400000" sy="-100000" algn="bl" rotWithShape="0"/>
                </a:effectLst>
              </a:rPr>
              <a:t>Sponsored by</a:t>
            </a:r>
            <a:endParaRPr lang="en-IN" dirty="0">
              <a:effectLst>
                <a:reflection endPos="0" dir="5400000" sy="-100000" algn="bl" rotWithShape="0"/>
              </a:effectLst>
            </a:endParaRPr>
          </a:p>
        </p:txBody>
      </p:sp>
      <p:pic>
        <p:nvPicPr>
          <p:cNvPr id="5" name="Content Placeholder 4">
            <a:extLst>
              <a:ext uri="{FF2B5EF4-FFF2-40B4-BE49-F238E27FC236}">
                <a16:creationId xmlns:a16="http://schemas.microsoft.com/office/drawing/2014/main" id="{BC44B22B-804A-4CB7-B99D-9617F88CE6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4335" y="4021702"/>
            <a:ext cx="1905000" cy="1905000"/>
          </a:xfrm>
        </p:spPr>
      </p:pic>
      <p:pic>
        <p:nvPicPr>
          <p:cNvPr id="7" name="Picture 6">
            <a:extLst>
              <a:ext uri="{FF2B5EF4-FFF2-40B4-BE49-F238E27FC236}">
                <a16:creationId xmlns:a16="http://schemas.microsoft.com/office/drawing/2014/main" id="{8B6FFB64-92A1-48E6-86E1-A451648D5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241" y="4021702"/>
            <a:ext cx="1905000" cy="1905000"/>
          </a:xfrm>
          <a:prstGeom prst="rect">
            <a:avLst/>
          </a:prstGeom>
        </p:spPr>
      </p:pic>
      <p:pic>
        <p:nvPicPr>
          <p:cNvPr id="9" name="Picture 8">
            <a:extLst>
              <a:ext uri="{FF2B5EF4-FFF2-40B4-BE49-F238E27FC236}">
                <a16:creationId xmlns:a16="http://schemas.microsoft.com/office/drawing/2014/main" id="{BE768FCD-306D-4D9B-9677-5A602F4F2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241" y="1885875"/>
            <a:ext cx="2857500" cy="1600200"/>
          </a:xfrm>
          <a:prstGeom prst="rect">
            <a:avLst/>
          </a:prstGeom>
        </p:spPr>
      </p:pic>
      <p:pic>
        <p:nvPicPr>
          <p:cNvPr id="11" name="Picture 10">
            <a:extLst>
              <a:ext uri="{FF2B5EF4-FFF2-40B4-BE49-F238E27FC236}">
                <a16:creationId xmlns:a16="http://schemas.microsoft.com/office/drawing/2014/main" id="{A48D18C2-5D93-4776-A87E-7D6313D03E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6835" y="1949710"/>
            <a:ext cx="2800350" cy="1536366"/>
          </a:xfrm>
          <a:prstGeom prst="rect">
            <a:avLst/>
          </a:prstGeom>
        </p:spPr>
      </p:pic>
      <p:pic>
        <p:nvPicPr>
          <p:cNvPr id="13" name="Picture 12">
            <a:extLst>
              <a:ext uri="{FF2B5EF4-FFF2-40B4-BE49-F238E27FC236}">
                <a16:creationId xmlns:a16="http://schemas.microsoft.com/office/drawing/2014/main" id="{B68A7CC9-2C3C-4B76-91CF-034789BB0F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7010" y="4042469"/>
            <a:ext cx="1884233" cy="1884233"/>
          </a:xfrm>
          <a:prstGeom prst="rect">
            <a:avLst/>
          </a:prstGeom>
        </p:spPr>
      </p:pic>
      <p:pic>
        <p:nvPicPr>
          <p:cNvPr id="15" name="Picture 14">
            <a:extLst>
              <a:ext uri="{FF2B5EF4-FFF2-40B4-BE49-F238E27FC236}">
                <a16:creationId xmlns:a16="http://schemas.microsoft.com/office/drawing/2014/main" id="{0B28DD66-239F-49A4-BC9C-E3FA00981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3104" y="3994272"/>
            <a:ext cx="2069100" cy="1950038"/>
          </a:xfrm>
          <a:prstGeom prst="rect">
            <a:avLst/>
          </a:prstGeom>
        </p:spPr>
      </p:pic>
      <p:pic>
        <p:nvPicPr>
          <p:cNvPr id="23" name="Picture 22">
            <a:extLst>
              <a:ext uri="{FF2B5EF4-FFF2-40B4-BE49-F238E27FC236}">
                <a16:creationId xmlns:a16="http://schemas.microsoft.com/office/drawing/2014/main" id="{F4FB3263-AFDF-4B6E-B5DE-6718EC7060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6670" y="1949710"/>
            <a:ext cx="2069100" cy="1822625"/>
          </a:xfrm>
          <a:prstGeom prst="rect">
            <a:avLst/>
          </a:prstGeom>
        </p:spPr>
      </p:pic>
      <p:pic>
        <p:nvPicPr>
          <p:cNvPr id="25" name="Picture 24">
            <a:extLst>
              <a:ext uri="{FF2B5EF4-FFF2-40B4-BE49-F238E27FC236}">
                <a16:creationId xmlns:a16="http://schemas.microsoft.com/office/drawing/2014/main" id="{941C6787-3BEF-461F-AAB0-BE896AEF40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1653" y="1992505"/>
            <a:ext cx="1656001" cy="1493570"/>
          </a:xfrm>
          <a:prstGeom prst="rect">
            <a:avLst/>
          </a:prstGeom>
        </p:spPr>
      </p:pic>
      <p:pic>
        <p:nvPicPr>
          <p:cNvPr id="27" name="Picture 26">
            <a:extLst>
              <a:ext uri="{FF2B5EF4-FFF2-40B4-BE49-F238E27FC236}">
                <a16:creationId xmlns:a16="http://schemas.microsoft.com/office/drawing/2014/main" id="{927DB609-5F58-4E01-AC98-83B13CECAA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0744" y="4140747"/>
            <a:ext cx="1771254" cy="1708443"/>
          </a:xfrm>
          <a:prstGeom prst="rect">
            <a:avLst/>
          </a:prstGeom>
        </p:spPr>
      </p:pic>
    </p:spTree>
    <p:extLst>
      <p:ext uri="{BB962C8B-B14F-4D97-AF65-F5344CB8AC3E}">
        <p14:creationId xmlns:p14="http://schemas.microsoft.com/office/powerpoint/2010/main" val="38734401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trips(down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strips(down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strips(down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trips(down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strips(down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1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strips(down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strips(down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strips(downLeft)">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CF36C-5092-4265-9BFF-6407EA43DDE3}"/>
              </a:ext>
            </a:extLst>
          </p:cNvPr>
          <p:cNvSpPr>
            <a:spLocks noGrp="1"/>
          </p:cNvSpPr>
          <p:nvPr>
            <p:ph type="title"/>
          </p:nvPr>
        </p:nvSpPr>
        <p:spPr/>
        <p:txBody>
          <a:bodyPr/>
          <a:lstStyle/>
          <a:p>
            <a:r>
              <a:rPr lang="en-US" u="sng" dirty="0">
                <a:effectLst>
                  <a:outerShdw blurRad="495300" dist="584200" dir="1200000" algn="tl">
                    <a:srgbClr val="000000">
                      <a:alpha val="33000"/>
                    </a:srgbClr>
                  </a:outerShdw>
                  <a:reflection blurRad="38100" stA="47000" endPos="85000" dist="88900" dir="5400000" sy="-100000" algn="bl" rotWithShape="0"/>
                </a:effectLst>
                <a:latin typeface="Times New Roman" panose="02020603050405020304" pitchFamily="18" charset="0"/>
                <a:cs typeface="Times New Roman" panose="02020603050405020304" pitchFamily="18" charset="0"/>
              </a:rPr>
              <a:t>TEAM DETAILS</a:t>
            </a:r>
            <a:endParaRPr lang="en-IN" u="sng" dirty="0">
              <a:effectLst>
                <a:outerShdw blurRad="495300" dist="584200" dir="1200000" algn="tl">
                  <a:srgbClr val="000000">
                    <a:alpha val="33000"/>
                  </a:srgbClr>
                </a:outerShdw>
                <a:reflection blurRad="38100" stA="47000" endPos="85000" dist="88900" dir="5400000" sy="-100000" algn="bl" rotWithShape="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FAD5AB-F5FC-4CC0-B1F0-41EA0D187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6608" y="3317124"/>
            <a:ext cx="3542506" cy="3331154"/>
          </a:xfrm>
          <a:prstGeom prst="rect">
            <a:avLst/>
          </a:prstGeom>
        </p:spPr>
      </p:pic>
      <p:pic>
        <p:nvPicPr>
          <p:cNvPr id="7" name="Picture 6">
            <a:extLst>
              <a:ext uri="{FF2B5EF4-FFF2-40B4-BE49-F238E27FC236}">
                <a16:creationId xmlns:a16="http://schemas.microsoft.com/office/drawing/2014/main" id="{F0E15627-C314-4260-A854-0C61CB0A9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8443" y="3254598"/>
            <a:ext cx="2702552" cy="3603402"/>
          </a:xfrm>
          <a:prstGeom prst="rect">
            <a:avLst/>
          </a:prstGeom>
        </p:spPr>
      </p:pic>
      <p:pic>
        <p:nvPicPr>
          <p:cNvPr id="6" name="Picture 5">
            <a:extLst>
              <a:ext uri="{FF2B5EF4-FFF2-40B4-BE49-F238E27FC236}">
                <a16:creationId xmlns:a16="http://schemas.microsoft.com/office/drawing/2014/main" id="{B2C73F0C-0B91-45F8-9FCB-91AE7B90E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8273" y="157203"/>
            <a:ext cx="3396936" cy="3085742"/>
          </a:xfrm>
          <a:prstGeom prst="rect">
            <a:avLst/>
          </a:prstGeom>
        </p:spPr>
      </p:pic>
      <p:sp>
        <p:nvSpPr>
          <p:cNvPr id="14" name="TextBox 13">
            <a:extLst>
              <a:ext uri="{FF2B5EF4-FFF2-40B4-BE49-F238E27FC236}">
                <a16:creationId xmlns:a16="http://schemas.microsoft.com/office/drawing/2014/main" id="{EEB0C7D1-9C19-4D7B-AC79-6C7776110FDD}"/>
              </a:ext>
            </a:extLst>
          </p:cNvPr>
          <p:cNvSpPr txBox="1"/>
          <p:nvPr/>
        </p:nvSpPr>
        <p:spPr>
          <a:xfrm>
            <a:off x="810000" y="2363516"/>
            <a:ext cx="6098958" cy="1065484"/>
          </a:xfrm>
          <a:prstGeom prst="rect">
            <a:avLst/>
          </a:prstGeom>
          <a:noFill/>
        </p:spPr>
        <p:txBody>
          <a:bodyPr wrap="square">
            <a:spAutoFit/>
          </a:bodyPr>
          <a:lstStyle/>
          <a:p>
            <a:pPr marL="0" lvl="0" indent="0">
              <a:lnSpc>
                <a:spcPct val="115000"/>
              </a:lnSpc>
              <a:buNone/>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Team Member - 1:</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Name: RITURAJ</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Email Id: ritutajd.das007@gmail.com</a:t>
            </a:r>
            <a:endParaRPr lang="en-IN" sz="1400" u="none" strike="noStrike" dirty="0">
              <a:effectLst/>
              <a:latin typeface="Arial" panose="020B0604020202020204" pitchFamily="34" charset="0"/>
              <a:ea typeface="Arial" panose="020B0604020202020204" pitchFamily="34" charset="0"/>
            </a:endParaRPr>
          </a:p>
          <a:p>
            <a:pPr marL="457200" lvl="1" indent="0">
              <a:lnSpc>
                <a:spcPct val="115000"/>
              </a:lnSpc>
              <a:buNone/>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      Contact Number: 8550966167</a:t>
            </a:r>
            <a:endParaRPr lang="en-IN" sz="1400" u="none" strike="noStrike" dirty="0">
              <a:effectLst/>
              <a:latin typeface="Arial" panose="020B0604020202020204" pitchFamily="34" charset="0"/>
              <a:ea typeface="Arial" panose="020B0604020202020204" pitchFamily="34" charset="0"/>
            </a:endParaRPr>
          </a:p>
        </p:txBody>
      </p:sp>
      <p:sp>
        <p:nvSpPr>
          <p:cNvPr id="18" name="TextBox 17">
            <a:extLst>
              <a:ext uri="{FF2B5EF4-FFF2-40B4-BE49-F238E27FC236}">
                <a16:creationId xmlns:a16="http://schemas.microsoft.com/office/drawing/2014/main" id="{BE9793A3-60DB-46CA-B93C-5A54C23088BC}"/>
              </a:ext>
            </a:extLst>
          </p:cNvPr>
          <p:cNvSpPr txBox="1"/>
          <p:nvPr/>
        </p:nvSpPr>
        <p:spPr>
          <a:xfrm>
            <a:off x="810000" y="3662723"/>
            <a:ext cx="6098958" cy="1065484"/>
          </a:xfrm>
          <a:prstGeom prst="rect">
            <a:avLst/>
          </a:prstGeom>
          <a:noFill/>
        </p:spPr>
        <p:txBody>
          <a:bodyPr wrap="square">
            <a:spAutoFit/>
          </a:bodyPr>
          <a:lstStyle/>
          <a:p>
            <a:pPr marL="0" lvl="0" indent="0">
              <a:lnSpc>
                <a:spcPct val="115000"/>
              </a:lnSpc>
              <a:buNone/>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Team Members - 2:</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Name: AMIT SOREN</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Email Id: btech10223.20@bitmesra.ac.in</a:t>
            </a:r>
            <a:endParaRPr lang="en-IN" sz="1400" u="none" strike="noStrike" dirty="0">
              <a:effectLst/>
              <a:latin typeface="Arial" panose="020B0604020202020204" pitchFamily="34" charset="0"/>
              <a:ea typeface="Arial" panose="020B0604020202020204" pitchFamily="34" charset="0"/>
            </a:endParaRPr>
          </a:p>
          <a:p>
            <a:pPr marL="457200" lvl="1" indent="0">
              <a:lnSpc>
                <a:spcPct val="115000"/>
              </a:lnSpc>
              <a:buNone/>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       Contact Number: 7294879980</a:t>
            </a:r>
            <a:endParaRPr lang="en-IN" sz="1400" u="none" strike="noStrike" dirty="0">
              <a:effectLst/>
              <a:latin typeface="Arial" panose="020B0604020202020204" pitchFamily="34" charset="0"/>
              <a:ea typeface="Arial" panose="020B0604020202020204" pitchFamily="34" charset="0"/>
            </a:endParaRPr>
          </a:p>
        </p:txBody>
      </p:sp>
      <p:sp>
        <p:nvSpPr>
          <p:cNvPr id="20" name="TextBox 19">
            <a:extLst>
              <a:ext uri="{FF2B5EF4-FFF2-40B4-BE49-F238E27FC236}">
                <a16:creationId xmlns:a16="http://schemas.microsoft.com/office/drawing/2014/main" id="{39AC291C-0A6D-4E74-812B-3061AFDED545}"/>
              </a:ext>
            </a:extLst>
          </p:cNvPr>
          <p:cNvSpPr txBox="1"/>
          <p:nvPr/>
        </p:nvSpPr>
        <p:spPr>
          <a:xfrm>
            <a:off x="810000" y="5144624"/>
            <a:ext cx="6098958" cy="1065292"/>
          </a:xfrm>
          <a:prstGeom prst="rect">
            <a:avLst/>
          </a:prstGeom>
          <a:noFill/>
        </p:spPr>
        <p:txBody>
          <a:bodyPr wrap="square">
            <a:spAutoFit/>
          </a:bodyPr>
          <a:lstStyle/>
          <a:p>
            <a:pPr marL="0" lvl="0" indent="0">
              <a:lnSpc>
                <a:spcPct val="115000"/>
              </a:lnSpc>
              <a:buNone/>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Team Members - 3:</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Name: NEELESH RANJAN</a:t>
            </a:r>
            <a:endParaRPr lang="en-IN" sz="1400" u="none" strike="noStrike" dirty="0">
              <a:effectLst/>
              <a:latin typeface="Arial" panose="020B0604020202020204" pitchFamily="34" charset="0"/>
              <a:ea typeface="Arial" panose="020B0604020202020204" pitchFamily="34" charset="0"/>
            </a:endParaRPr>
          </a:p>
          <a:p>
            <a:pPr marL="742950" lvl="1" indent="-285750">
              <a:lnSpc>
                <a:spcPct val="115000"/>
              </a:lnSpc>
              <a:buFont typeface="Arial" panose="020B0604020202020204" pitchFamily="34" charset="0"/>
              <a:buChar char="○"/>
            </a:pPr>
            <a:r>
              <a:rPr lang="en-IN" sz="1400" b="1" u="none" strike="noStrike" dirty="0">
                <a:effectLst/>
                <a:latin typeface="Roboto" panose="02000000000000000000" pitchFamily="2" charset="0"/>
                <a:ea typeface="Roboto" panose="02000000000000000000" pitchFamily="2" charset="0"/>
                <a:cs typeface="Roboto" panose="02000000000000000000" pitchFamily="2" charset="0"/>
              </a:rPr>
              <a:t>Email Id: </a:t>
            </a:r>
            <a:r>
              <a:rPr lang="en-IN" sz="1400" b="1" u="none" strike="noStrike" dirty="0">
                <a:effectLst/>
                <a:latin typeface="Roboto" panose="02000000000000000000" pitchFamily="2" charset="0"/>
                <a:ea typeface="Roboto" panose="02000000000000000000" pitchFamily="2" charset="0"/>
                <a:cs typeface="Roboto" panose="02000000000000000000" pitchFamily="2" charset="0"/>
                <a:hlinkClick r:id="rId5"/>
              </a:rPr>
              <a:t>btech10212.20@bitmesra.ac.in</a:t>
            </a:r>
            <a:endParaRPr lang="en-IN" sz="1400" dirty="0">
              <a:latin typeface="Arial" panose="020B0604020202020204" pitchFamily="34" charset="0"/>
              <a:ea typeface="Roboto" panose="02000000000000000000" pitchFamily="2" charset="0"/>
            </a:endParaRPr>
          </a:p>
          <a:p>
            <a:pPr marL="457200" lvl="1" indent="0">
              <a:lnSpc>
                <a:spcPct val="115000"/>
              </a:lnSpc>
              <a:buNone/>
            </a:pPr>
            <a:r>
              <a:rPr lang="en-IN" sz="1400" b="1" dirty="0">
                <a:latin typeface="Roboto" panose="02000000000000000000" pitchFamily="2" charset="0"/>
                <a:ea typeface="Roboto" panose="02000000000000000000" pitchFamily="2" charset="0"/>
                <a:cs typeface="Roboto" panose="02000000000000000000" pitchFamily="2" charset="0"/>
              </a:rPr>
              <a:t>       </a:t>
            </a:r>
            <a:r>
              <a:rPr lang="en-IN" sz="1400" b="1" dirty="0">
                <a:effectLst/>
                <a:latin typeface="Roboto" panose="02000000000000000000" pitchFamily="2" charset="0"/>
                <a:ea typeface="Roboto" panose="02000000000000000000" pitchFamily="2" charset="0"/>
                <a:cs typeface="Roboto" panose="02000000000000000000" pitchFamily="2" charset="0"/>
              </a:rPr>
              <a:t>Contact Number: 9470514719</a:t>
            </a:r>
            <a:endParaRPr lang="en-IN" sz="1400" dirty="0"/>
          </a:p>
        </p:txBody>
      </p:sp>
    </p:spTree>
    <p:extLst>
      <p:ext uri="{BB962C8B-B14F-4D97-AF65-F5344CB8AC3E}">
        <p14:creationId xmlns:p14="http://schemas.microsoft.com/office/powerpoint/2010/main" val="22836596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anim calcmode="lin" valueType="num">
                                      <p:cBhvr>
                                        <p:cTn id="42" dur="1000" fill="hold"/>
                                        <p:tgtEl>
                                          <p:spTgt spid="5"/>
                                        </p:tgtEl>
                                        <p:attrNameLst>
                                          <p:attrName>ppt_x</p:attrName>
                                        </p:attrNameLst>
                                      </p:cBhvr>
                                      <p:tavLst>
                                        <p:tav tm="0">
                                          <p:val>
                                            <p:strVal val="#ppt_x"/>
                                          </p:val>
                                        </p:tav>
                                        <p:tav tm="100000">
                                          <p:val>
                                            <p:strVal val="#ppt_x"/>
                                          </p:val>
                                        </p:tav>
                                      </p:tavLst>
                                    </p:anim>
                                    <p:anim calcmode="lin" valueType="num">
                                      <p:cBhvr>
                                        <p:cTn id="4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8"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55DDE-4D71-4D5E-BA55-25142A775B58}"/>
              </a:ext>
            </a:extLst>
          </p:cNvPr>
          <p:cNvSpPr>
            <a:spLocks noGrp="1"/>
          </p:cNvSpPr>
          <p:nvPr>
            <p:ph type="title"/>
          </p:nvPr>
        </p:nvSpPr>
        <p:spPr/>
        <p:txBody>
          <a:bodyPr/>
          <a:lstStyle/>
          <a:p>
            <a:r>
              <a:rPr lang="en-US" b="1" dirty="0"/>
              <a:t> </a:t>
            </a:r>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E28988C-2304-40F1-99E7-4519D3E2771C}"/>
              </a:ext>
            </a:extLst>
          </p:cNvPr>
          <p:cNvSpPr>
            <a:spLocks noGrp="1"/>
          </p:cNvSpPr>
          <p:nvPr>
            <p:ph idx="1"/>
          </p:nvPr>
        </p:nvSpPr>
        <p:spPr/>
        <p:txBody>
          <a:bodyPr>
            <a:normAutofit/>
          </a:bodyPr>
          <a:lstStyle/>
          <a:p>
            <a:r>
              <a:rPr lang="en-IN" dirty="0">
                <a:effectLst/>
                <a:latin typeface="Roboto" panose="02000000000000000000" pitchFamily="2" charset="0"/>
                <a:ea typeface="Roboto" panose="02000000000000000000" pitchFamily="2" charset="0"/>
                <a:cs typeface="Roboto" panose="02000000000000000000" pitchFamily="2" charset="0"/>
              </a:rPr>
              <a:t>The project name is “Smart Screen” and is based on the voice control and wireless technology via Bluetooth and can be operated with the help of mobile phone. By this project it is indicated that the wired technology has become out dated and it is the time to rely on the wireless devices and systems.</a:t>
            </a:r>
            <a:endParaRPr lang="en-IN" dirty="0">
              <a:effectLst/>
              <a:latin typeface="Arial" panose="020B0604020202020204" pitchFamily="34" charset="0"/>
              <a:ea typeface="Arial" panose="020B0604020202020204" pitchFamily="34" charset="0"/>
            </a:endParaRPr>
          </a:p>
          <a:p>
            <a:r>
              <a:rPr lang="en-IN" dirty="0">
                <a:effectLst/>
                <a:latin typeface="Roboto" panose="02000000000000000000" pitchFamily="2" charset="0"/>
                <a:ea typeface="Roboto" panose="02000000000000000000" pitchFamily="2" charset="0"/>
                <a:cs typeface="Roboto" panose="02000000000000000000" pitchFamily="2" charset="0"/>
              </a:rPr>
              <a:t>The project is basically a voice controlled wireless smart screen. The screen takes the voice as input and according to the input it displays the output on the screen. This will save the time of user and all the processes are little bit faster because the input is of the voice form. Also, it can be operated with the mobile phone via Bluetooth. </a:t>
            </a:r>
            <a:endParaRPr lang="en-IN"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5EFA592B-C5BB-421F-8868-60E08DAB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99" y="447188"/>
            <a:ext cx="2348513" cy="1987674"/>
          </a:xfrm>
          <a:prstGeom prst="rect">
            <a:avLst/>
          </a:prstGeom>
        </p:spPr>
      </p:pic>
    </p:spTree>
    <p:extLst>
      <p:ext uri="{BB962C8B-B14F-4D97-AF65-F5344CB8AC3E}">
        <p14:creationId xmlns:p14="http://schemas.microsoft.com/office/powerpoint/2010/main" val="9808637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17A4-548D-4965-80B2-E446D684044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APPRATUS REQUIRED</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DE8687B-D0FF-4743-9F63-13B477AD6DF0}"/>
              </a:ext>
            </a:extLst>
          </p:cNvPr>
          <p:cNvSpPr>
            <a:spLocks noGrp="1"/>
          </p:cNvSpPr>
          <p:nvPr>
            <p:ph idx="1"/>
          </p:nvPr>
        </p:nvSpPr>
        <p:spPr>
          <a:xfrm>
            <a:off x="810000" y="2595149"/>
            <a:ext cx="10554574" cy="3636511"/>
          </a:xfrm>
        </p:spPr>
        <p:txBody>
          <a:bodyPr>
            <a:normAutofit fontScale="92500" lnSpcReduction="20000"/>
          </a:bodyPr>
          <a:lstStyle/>
          <a:p>
            <a:r>
              <a:rPr lang="en-IN" sz="1800" dirty="0">
                <a:solidFill>
                  <a:schemeClr val="tx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ARDUINO UNO</a:t>
            </a:r>
          </a:p>
          <a:p>
            <a:r>
              <a:rPr lang="en-IN" sz="1800" dirty="0">
                <a:solidFill>
                  <a:schemeClr val="tx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BLUETOOH HC-06</a:t>
            </a:r>
            <a:endParaRPr lang="en-IN"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a:p>
            <a:r>
              <a:rPr lang="en-IN" sz="1800" dirty="0">
                <a:solidFill>
                  <a:schemeClr val="tx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LM016L- 16X2 LCD DISPLAY</a:t>
            </a:r>
            <a:endParaRPr lang="en-IN"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a:p>
            <a:r>
              <a:rPr lang="en-IN" sz="1800" dirty="0">
                <a:solidFill>
                  <a:schemeClr val="tx1">
                    <a:lumMod val="85000"/>
                    <a:lumOff val="15000"/>
                  </a:schemeClr>
                </a:solidFill>
                <a:effectLst/>
                <a:latin typeface="Roboto" panose="02000000000000000000" pitchFamily="2" charset="0"/>
                <a:ea typeface="Roboto" panose="02000000000000000000" pitchFamily="2" charset="0"/>
                <a:cs typeface="Roboto" panose="02000000000000000000" pitchFamily="2" charset="0"/>
              </a:rPr>
              <a:t>RED-LED-42 no’s</a:t>
            </a:r>
          </a:p>
          <a:p>
            <a:r>
              <a:rPr lang="en-IN"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GROUND</a:t>
            </a:r>
          </a:p>
          <a:p>
            <a:r>
              <a:rPr lang="en-IN"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DEFALUTS</a:t>
            </a:r>
          </a:p>
          <a:p>
            <a:r>
              <a:rPr lang="en-IN"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rPr>
              <a:t>LED-BIRY-1 no.</a:t>
            </a:r>
            <a:endParaRPr lang="en-IN" sz="1800" dirty="0">
              <a:solidFill>
                <a:schemeClr val="tx1">
                  <a:lumMod val="85000"/>
                  <a:lumOff val="15000"/>
                </a:schemeClr>
              </a:solidFill>
              <a:latin typeface="Roboto" panose="02000000000000000000" pitchFamily="2" charset="0"/>
              <a:ea typeface="Roboto" panose="02000000000000000000" pitchFamily="2" charset="0"/>
              <a:cs typeface="Roboto" panose="02000000000000000000" pitchFamily="2" charset="0"/>
            </a:endParaRPr>
          </a:p>
          <a:p>
            <a:endParaRPr lang="en-IN" sz="1800" dirty="0">
              <a:solidFill>
                <a:srgbClr val="92D050"/>
              </a:solidFill>
              <a:effectLst/>
              <a:latin typeface="Roboto" panose="02000000000000000000" pitchFamily="2" charset="0"/>
              <a:ea typeface="Roboto" panose="02000000000000000000" pitchFamily="2" charset="0"/>
            </a:endParaRPr>
          </a:p>
          <a:p>
            <a:pPr marL="0" indent="0">
              <a:lnSpc>
                <a:spcPct val="115000"/>
              </a:lnSpc>
              <a:buNone/>
            </a:pPr>
            <a:r>
              <a:rPr lang="en-IN" sz="2000" dirty="0">
                <a:effectLst/>
                <a:latin typeface="Roboto" panose="02000000000000000000" pitchFamily="2" charset="0"/>
                <a:ea typeface="Roboto" panose="02000000000000000000" pitchFamily="2" charset="0"/>
                <a:cs typeface="Roboto" panose="02000000000000000000" pitchFamily="2" charset="0"/>
              </a:rPr>
              <a:t>COM Port- 3 - Incoming</a:t>
            </a:r>
            <a:endParaRPr lang="en-IN" sz="2000" dirty="0">
              <a:effectLst/>
              <a:latin typeface="Arial" panose="020B0604020202020204" pitchFamily="34" charset="0"/>
              <a:ea typeface="Arial" panose="020B0604020202020204" pitchFamily="34" charset="0"/>
            </a:endParaRPr>
          </a:p>
          <a:p>
            <a:pPr marL="0" indent="0">
              <a:lnSpc>
                <a:spcPct val="115000"/>
              </a:lnSpc>
              <a:buNone/>
            </a:pPr>
            <a:r>
              <a:rPr lang="en-IN" sz="2000" dirty="0">
                <a:effectLst/>
                <a:latin typeface="Roboto" panose="02000000000000000000" pitchFamily="2" charset="0"/>
                <a:ea typeface="Roboto" panose="02000000000000000000" pitchFamily="2" charset="0"/>
                <a:cs typeface="Roboto" panose="02000000000000000000" pitchFamily="2" charset="0"/>
              </a:rPr>
              <a:t>Virtual Baud Rate – 9600</a:t>
            </a:r>
            <a:endParaRPr lang="en-IN" sz="2000" dirty="0">
              <a:effectLst/>
              <a:latin typeface="Arial" panose="020B0604020202020204" pitchFamily="34" charset="0"/>
              <a:ea typeface="Arial" panose="020B0604020202020204" pitchFamily="34" charset="0"/>
            </a:endParaRPr>
          </a:p>
          <a:p>
            <a:endParaRPr lang="en-IN" sz="1800" dirty="0">
              <a:effectLst/>
              <a:latin typeface="Arial" panose="020B0604020202020204" pitchFamily="34" charset="0"/>
              <a:ea typeface="Arial" panose="020B0604020202020204" pitchFamily="34" charset="0"/>
            </a:endParaRPr>
          </a:p>
          <a:p>
            <a:endParaRPr lang="en-IN" dirty="0"/>
          </a:p>
        </p:txBody>
      </p:sp>
      <p:pic>
        <p:nvPicPr>
          <p:cNvPr id="23" name="Picture 22">
            <a:extLst>
              <a:ext uri="{FF2B5EF4-FFF2-40B4-BE49-F238E27FC236}">
                <a16:creationId xmlns:a16="http://schemas.microsoft.com/office/drawing/2014/main" id="{F9FCC233-77AE-40F8-A805-C4CA42A3B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835" y="1961965"/>
            <a:ext cx="1355656" cy="2665877"/>
          </a:xfrm>
          <a:prstGeom prst="rect">
            <a:avLst/>
          </a:prstGeom>
        </p:spPr>
      </p:pic>
      <p:pic>
        <p:nvPicPr>
          <p:cNvPr id="25" name="Picture 24">
            <a:extLst>
              <a:ext uri="{FF2B5EF4-FFF2-40B4-BE49-F238E27FC236}">
                <a16:creationId xmlns:a16="http://schemas.microsoft.com/office/drawing/2014/main" id="{1AE9EC4E-5965-4015-907E-F3A14A96A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8136" y="1928518"/>
            <a:ext cx="1640427" cy="1692131"/>
          </a:xfrm>
          <a:prstGeom prst="rect">
            <a:avLst/>
          </a:prstGeom>
        </p:spPr>
      </p:pic>
      <p:pic>
        <p:nvPicPr>
          <p:cNvPr id="27" name="Picture 26">
            <a:extLst>
              <a:ext uri="{FF2B5EF4-FFF2-40B4-BE49-F238E27FC236}">
                <a16:creationId xmlns:a16="http://schemas.microsoft.com/office/drawing/2014/main" id="{EC688193-A236-4FFB-8B59-9AEF50A9D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930" y="1961965"/>
            <a:ext cx="1640427" cy="1625238"/>
          </a:xfrm>
          <a:prstGeom prst="rect">
            <a:avLst/>
          </a:prstGeom>
        </p:spPr>
      </p:pic>
      <p:pic>
        <p:nvPicPr>
          <p:cNvPr id="31" name="Picture 30">
            <a:extLst>
              <a:ext uri="{FF2B5EF4-FFF2-40B4-BE49-F238E27FC236}">
                <a16:creationId xmlns:a16="http://schemas.microsoft.com/office/drawing/2014/main" id="{CB376F90-95BC-45E8-A931-95B220629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2877" y="3801169"/>
            <a:ext cx="2683368" cy="1166350"/>
          </a:xfrm>
          <a:prstGeom prst="rect">
            <a:avLst/>
          </a:prstGeom>
        </p:spPr>
      </p:pic>
      <p:pic>
        <p:nvPicPr>
          <p:cNvPr id="33" name="Picture 32">
            <a:extLst>
              <a:ext uri="{FF2B5EF4-FFF2-40B4-BE49-F238E27FC236}">
                <a16:creationId xmlns:a16="http://schemas.microsoft.com/office/drawing/2014/main" id="{99C17877-7E2C-459D-AEED-7C20E6D678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1362" y="2104965"/>
            <a:ext cx="1809103" cy="1324035"/>
          </a:xfrm>
          <a:prstGeom prst="rect">
            <a:avLst/>
          </a:prstGeom>
        </p:spPr>
      </p:pic>
      <p:pic>
        <p:nvPicPr>
          <p:cNvPr id="37" name="Picture 36">
            <a:extLst>
              <a:ext uri="{FF2B5EF4-FFF2-40B4-BE49-F238E27FC236}">
                <a16:creationId xmlns:a16="http://schemas.microsoft.com/office/drawing/2014/main" id="{1A03F798-C351-4C14-8A88-10A1BA9A4D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0355" y="3823721"/>
            <a:ext cx="2378013" cy="1881986"/>
          </a:xfrm>
          <a:prstGeom prst="rect">
            <a:avLst/>
          </a:prstGeom>
        </p:spPr>
      </p:pic>
    </p:spTree>
    <p:extLst>
      <p:ext uri="{BB962C8B-B14F-4D97-AF65-F5344CB8AC3E}">
        <p14:creationId xmlns:p14="http://schemas.microsoft.com/office/powerpoint/2010/main" val="25994321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1000"/>
                                        <p:tgtEl>
                                          <p:spTgt spid="37"/>
                                        </p:tgtEl>
                                      </p:cBhvr>
                                    </p:animEffect>
                                    <p:anim calcmode="lin" valueType="num">
                                      <p:cBhvr>
                                        <p:cTn id="20" dur="1000" fill="hold"/>
                                        <p:tgtEl>
                                          <p:spTgt spid="37"/>
                                        </p:tgtEl>
                                        <p:attrNameLst>
                                          <p:attrName>ppt_x</p:attrName>
                                        </p:attrNameLst>
                                      </p:cBhvr>
                                      <p:tavLst>
                                        <p:tav tm="0">
                                          <p:val>
                                            <p:strVal val="#ppt_x"/>
                                          </p:val>
                                        </p:tav>
                                        <p:tav tm="100000">
                                          <p:val>
                                            <p:strVal val="#ppt_x"/>
                                          </p:val>
                                        </p:tav>
                                      </p:tavLst>
                                    </p:anim>
                                    <p:anim calcmode="lin" valueType="num">
                                      <p:cBhvr>
                                        <p:cTn id="2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2" end="2"/>
                                            </p:txEl>
                                          </p:spTgt>
                                        </p:tgtEl>
                                        <p:attrNameLst>
                                          <p:attrName>style.visibility</p:attrName>
                                        </p:attrNameLst>
                                      </p:cBhvr>
                                      <p:to>
                                        <p:strVal val="visible"/>
                                      </p:to>
                                    </p:set>
                                    <p:animEffect transition="in" filter="fade">
                                      <p:cBhvr>
                                        <p:cTn id="40" dur="1000"/>
                                        <p:tgtEl>
                                          <p:spTgt spid="3">
                                            <p:txEl>
                                              <p:pRg st="2" end="2"/>
                                            </p:txEl>
                                          </p:spTgt>
                                        </p:tgtEl>
                                      </p:cBhvr>
                                    </p:animEffect>
                                    <p:anim calcmode="lin" valueType="num">
                                      <p:cBhvr>
                                        <p:cTn id="41"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1000"/>
                                        <p:tgtEl>
                                          <p:spTgt spid="33"/>
                                        </p:tgtEl>
                                      </p:cBhvr>
                                    </p:animEffect>
                                    <p:anim calcmode="lin" valueType="num">
                                      <p:cBhvr>
                                        <p:cTn id="48" dur="1000" fill="hold"/>
                                        <p:tgtEl>
                                          <p:spTgt spid="33"/>
                                        </p:tgtEl>
                                        <p:attrNameLst>
                                          <p:attrName>ppt_x</p:attrName>
                                        </p:attrNameLst>
                                      </p:cBhvr>
                                      <p:tavLst>
                                        <p:tav tm="0">
                                          <p:val>
                                            <p:strVal val="#ppt_x"/>
                                          </p:val>
                                        </p:tav>
                                        <p:tav tm="100000">
                                          <p:val>
                                            <p:strVal val="#ppt_x"/>
                                          </p:val>
                                        </p:tav>
                                      </p:tavLst>
                                    </p:anim>
                                    <p:anim calcmode="lin" valueType="num">
                                      <p:cBhvr>
                                        <p:cTn id="4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1000"/>
                                        <p:tgtEl>
                                          <p:spTgt spid="3">
                                            <p:txEl>
                                              <p:pRg st="3" end="3"/>
                                            </p:txEl>
                                          </p:spTgt>
                                        </p:tgtEl>
                                      </p:cBhvr>
                                    </p:animEffect>
                                    <p:anim calcmode="lin" valueType="num">
                                      <p:cBhvr>
                                        <p:cTn id="5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1000"/>
                                        <p:tgtEl>
                                          <p:spTgt spid="25"/>
                                        </p:tgtEl>
                                      </p:cBhvr>
                                    </p:animEffect>
                                    <p:anim calcmode="lin" valueType="num">
                                      <p:cBhvr>
                                        <p:cTn id="62" dur="1000" fill="hold"/>
                                        <p:tgtEl>
                                          <p:spTgt spid="25"/>
                                        </p:tgtEl>
                                        <p:attrNameLst>
                                          <p:attrName>ppt_x</p:attrName>
                                        </p:attrNameLst>
                                      </p:cBhvr>
                                      <p:tavLst>
                                        <p:tav tm="0">
                                          <p:val>
                                            <p:strVal val="#ppt_x"/>
                                          </p:val>
                                        </p:tav>
                                        <p:tav tm="100000">
                                          <p:val>
                                            <p:strVal val="#ppt_x"/>
                                          </p:val>
                                        </p:tav>
                                      </p:tavLst>
                                    </p:anim>
                                    <p:anim calcmode="lin" valueType="num">
                                      <p:cBhvr>
                                        <p:cTn id="6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3">
                                            <p:txEl>
                                              <p:pRg st="4" end="4"/>
                                            </p:txEl>
                                          </p:spTgt>
                                        </p:tgtEl>
                                        <p:attrNameLst>
                                          <p:attrName>style.visibility</p:attrName>
                                        </p:attrNameLst>
                                      </p:cBhvr>
                                      <p:to>
                                        <p:strVal val="visible"/>
                                      </p:to>
                                    </p:set>
                                    <p:animEffect transition="in" filter="fade">
                                      <p:cBhvr>
                                        <p:cTn id="68" dur="1000"/>
                                        <p:tgtEl>
                                          <p:spTgt spid="3">
                                            <p:txEl>
                                              <p:pRg st="4" end="4"/>
                                            </p:txEl>
                                          </p:spTgt>
                                        </p:tgtEl>
                                      </p:cBhvr>
                                    </p:animEffect>
                                    <p:anim calcmode="lin" valueType="num">
                                      <p:cBhvr>
                                        <p:cTn id="6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3">
                                            <p:txEl>
                                              <p:pRg st="5" end="5"/>
                                            </p:txEl>
                                          </p:spTgt>
                                        </p:tgtEl>
                                        <p:attrNameLst>
                                          <p:attrName>style.visibility</p:attrName>
                                        </p:attrNameLst>
                                      </p:cBhvr>
                                      <p:to>
                                        <p:strVal val="visible"/>
                                      </p:to>
                                    </p:set>
                                    <p:animEffect transition="in" filter="fade">
                                      <p:cBhvr>
                                        <p:cTn id="75" dur="1000"/>
                                        <p:tgtEl>
                                          <p:spTgt spid="3">
                                            <p:txEl>
                                              <p:pRg st="5" end="5"/>
                                            </p:txEl>
                                          </p:spTgt>
                                        </p:tgtEl>
                                      </p:cBhvr>
                                    </p:animEffect>
                                    <p:anim calcmode="lin" valueType="num">
                                      <p:cBhvr>
                                        <p:cTn id="7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7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1000"/>
                                        <p:tgtEl>
                                          <p:spTgt spid="23"/>
                                        </p:tgtEl>
                                      </p:cBhvr>
                                    </p:animEffect>
                                    <p:anim calcmode="lin" valueType="num">
                                      <p:cBhvr>
                                        <p:cTn id="83" dur="1000" fill="hold"/>
                                        <p:tgtEl>
                                          <p:spTgt spid="23"/>
                                        </p:tgtEl>
                                        <p:attrNameLst>
                                          <p:attrName>ppt_x</p:attrName>
                                        </p:attrNameLst>
                                      </p:cBhvr>
                                      <p:tavLst>
                                        <p:tav tm="0">
                                          <p:val>
                                            <p:strVal val="#ppt_x"/>
                                          </p:val>
                                        </p:tav>
                                        <p:tav tm="100000">
                                          <p:val>
                                            <p:strVal val="#ppt_x"/>
                                          </p:val>
                                        </p:tav>
                                      </p:tavLst>
                                    </p:anim>
                                    <p:anim calcmode="lin" valueType="num">
                                      <p:cBhvr>
                                        <p:cTn id="8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nodeType="clickEffect">
                                  <p:stCondLst>
                                    <p:cond delay="0"/>
                                  </p:stCondLst>
                                  <p:childTnLst>
                                    <p:set>
                                      <p:cBhvr>
                                        <p:cTn id="88" dur="1" fill="hold">
                                          <p:stCondLst>
                                            <p:cond delay="0"/>
                                          </p:stCondLst>
                                        </p:cTn>
                                        <p:tgtEl>
                                          <p:spTgt spid="3">
                                            <p:txEl>
                                              <p:pRg st="6" end="6"/>
                                            </p:txEl>
                                          </p:spTgt>
                                        </p:tgtEl>
                                        <p:attrNameLst>
                                          <p:attrName>style.visibility</p:attrName>
                                        </p:attrNameLst>
                                      </p:cBhvr>
                                      <p:to>
                                        <p:strVal val="visible"/>
                                      </p:to>
                                    </p:set>
                                    <p:animEffect transition="in" filter="fade">
                                      <p:cBhvr>
                                        <p:cTn id="89" dur="1000"/>
                                        <p:tgtEl>
                                          <p:spTgt spid="3">
                                            <p:txEl>
                                              <p:pRg st="6" end="6"/>
                                            </p:txEl>
                                          </p:spTgt>
                                        </p:tgtEl>
                                      </p:cBhvr>
                                    </p:animEffect>
                                    <p:anim calcmode="lin" valueType="num">
                                      <p:cBhvr>
                                        <p:cTn id="9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9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1000"/>
                                        <p:tgtEl>
                                          <p:spTgt spid="27"/>
                                        </p:tgtEl>
                                      </p:cBhvr>
                                    </p:animEffect>
                                    <p:anim calcmode="lin" valueType="num">
                                      <p:cBhvr>
                                        <p:cTn id="97" dur="1000" fill="hold"/>
                                        <p:tgtEl>
                                          <p:spTgt spid="27"/>
                                        </p:tgtEl>
                                        <p:attrNameLst>
                                          <p:attrName>ppt_x</p:attrName>
                                        </p:attrNameLst>
                                      </p:cBhvr>
                                      <p:tavLst>
                                        <p:tav tm="0">
                                          <p:val>
                                            <p:strVal val="#ppt_x"/>
                                          </p:val>
                                        </p:tav>
                                        <p:tav tm="100000">
                                          <p:val>
                                            <p:strVal val="#ppt_x"/>
                                          </p:val>
                                        </p:tav>
                                      </p:tavLst>
                                    </p:anim>
                                    <p:anim calcmode="lin" valueType="num">
                                      <p:cBhvr>
                                        <p:cTn id="98"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6" presetClass="entr" presetSubtype="21" fill="hold" nodeType="clickEffect">
                                  <p:stCondLst>
                                    <p:cond delay="0"/>
                                  </p:stCondLst>
                                  <p:childTnLst>
                                    <p:set>
                                      <p:cBhvr>
                                        <p:cTn id="102" dur="1" fill="hold">
                                          <p:stCondLst>
                                            <p:cond delay="0"/>
                                          </p:stCondLst>
                                        </p:cTn>
                                        <p:tgtEl>
                                          <p:spTgt spid="3">
                                            <p:txEl>
                                              <p:pRg st="8" end="8"/>
                                            </p:txEl>
                                          </p:spTgt>
                                        </p:tgtEl>
                                        <p:attrNameLst>
                                          <p:attrName>style.visibility</p:attrName>
                                        </p:attrNameLst>
                                      </p:cBhvr>
                                      <p:to>
                                        <p:strVal val="visible"/>
                                      </p:to>
                                    </p:set>
                                    <p:animEffect transition="in" filter="barn(inVertical)">
                                      <p:cBhvr>
                                        <p:cTn id="103" dur="500"/>
                                        <p:tgtEl>
                                          <p:spTgt spid="3">
                                            <p:txEl>
                                              <p:pRg st="8" end="8"/>
                                            </p:txEl>
                                          </p:spTgt>
                                        </p:tgtEl>
                                      </p:cBhvr>
                                    </p:animEffect>
                                  </p:childTnLst>
                                </p:cTn>
                              </p:par>
                              <p:par>
                                <p:cTn id="104" presetID="16" presetClass="entr" presetSubtype="21" fill="hold" nodeType="withEffect">
                                  <p:stCondLst>
                                    <p:cond delay="0"/>
                                  </p:stCondLst>
                                  <p:childTnLst>
                                    <p:set>
                                      <p:cBhvr>
                                        <p:cTn id="105" dur="1" fill="hold">
                                          <p:stCondLst>
                                            <p:cond delay="0"/>
                                          </p:stCondLst>
                                        </p:cTn>
                                        <p:tgtEl>
                                          <p:spTgt spid="3">
                                            <p:txEl>
                                              <p:pRg st="9" end="9"/>
                                            </p:txEl>
                                          </p:spTgt>
                                        </p:tgtEl>
                                        <p:attrNameLst>
                                          <p:attrName>style.visibility</p:attrName>
                                        </p:attrNameLst>
                                      </p:cBhvr>
                                      <p:to>
                                        <p:strVal val="visible"/>
                                      </p:to>
                                    </p:set>
                                    <p:animEffect transition="in" filter="barn(inVertical)">
                                      <p:cBhvr>
                                        <p:cTn id="10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B6C72-AB62-452C-A382-E3FDD5DD9DD6}"/>
              </a:ext>
            </a:extLst>
          </p:cNvPr>
          <p:cNvSpPr>
            <a:spLocks noGrp="1"/>
          </p:cNvSpPr>
          <p:nvPr>
            <p:ph type="title"/>
          </p:nvPr>
        </p:nvSpPr>
        <p:spPr>
          <a:ln>
            <a:noFill/>
          </a:ln>
        </p:spPr>
        <p:txBody>
          <a:bodyPr/>
          <a:lstStyle/>
          <a:p>
            <a:pPr algn="ctr"/>
            <a:r>
              <a:rPr lang="en-IN" dirty="0"/>
              <a:t>VOICE CONTROLLED &amp;WIRELESS TECHNOLOGY</a:t>
            </a:r>
          </a:p>
        </p:txBody>
      </p:sp>
      <p:pic>
        <p:nvPicPr>
          <p:cNvPr id="4" name="Picture 3">
            <a:extLst>
              <a:ext uri="{FF2B5EF4-FFF2-40B4-BE49-F238E27FC236}">
                <a16:creationId xmlns:a16="http://schemas.microsoft.com/office/drawing/2014/main" id="{18F78DF7-D568-4B22-B1A1-D6843841D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8" y="1865419"/>
            <a:ext cx="6894066" cy="3860677"/>
          </a:xfrm>
          <a:prstGeom prst="rect">
            <a:avLst/>
          </a:prstGeom>
        </p:spPr>
      </p:pic>
      <p:pic>
        <p:nvPicPr>
          <p:cNvPr id="6" name="Picture 5">
            <a:extLst>
              <a:ext uri="{FF2B5EF4-FFF2-40B4-BE49-F238E27FC236}">
                <a16:creationId xmlns:a16="http://schemas.microsoft.com/office/drawing/2014/main" id="{69E46D49-9C15-4A45-A726-CD0494CCD0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0408" y="2020778"/>
            <a:ext cx="4376691" cy="3323579"/>
          </a:xfrm>
          <a:prstGeom prst="rect">
            <a:avLst/>
          </a:prstGeom>
        </p:spPr>
      </p:pic>
    </p:spTree>
    <p:extLst>
      <p:ext uri="{BB962C8B-B14F-4D97-AF65-F5344CB8AC3E}">
        <p14:creationId xmlns:p14="http://schemas.microsoft.com/office/powerpoint/2010/main" val="266658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D2F809-F304-430C-BCD6-85D65939B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648450" cy="6858000"/>
          </a:xfrm>
          <a:prstGeom prst="rect">
            <a:avLst/>
          </a:prstGeom>
        </p:spPr>
      </p:pic>
      <p:pic>
        <p:nvPicPr>
          <p:cNvPr id="6" name="Picture 5">
            <a:extLst>
              <a:ext uri="{FF2B5EF4-FFF2-40B4-BE49-F238E27FC236}">
                <a16:creationId xmlns:a16="http://schemas.microsoft.com/office/drawing/2014/main" id="{E5689526-F12F-4F24-A1DD-37021B789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0891" y="0"/>
            <a:ext cx="3161109" cy="6858000"/>
          </a:xfrm>
          <a:prstGeom prst="rect">
            <a:avLst/>
          </a:prstGeom>
        </p:spPr>
      </p:pic>
      <p:sp>
        <p:nvSpPr>
          <p:cNvPr id="7" name="Arrow: Right 6">
            <a:extLst>
              <a:ext uri="{FF2B5EF4-FFF2-40B4-BE49-F238E27FC236}">
                <a16:creationId xmlns:a16="http://schemas.microsoft.com/office/drawing/2014/main" id="{CA631CDB-CFE0-4608-8C7C-32D6631BB06B}"/>
              </a:ext>
            </a:extLst>
          </p:cNvPr>
          <p:cNvSpPr/>
          <p:nvPr/>
        </p:nvSpPr>
        <p:spPr>
          <a:xfrm>
            <a:off x="7289255" y="2789807"/>
            <a:ext cx="1100831" cy="659167"/>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reflection blurRad="6350" stA="50000" endA="300" endPos="55500" dist="50800" dir="5400000" sy="-100000" algn="bl" rotWithShape="0"/>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8" name="Arrow: Left 7">
            <a:extLst>
              <a:ext uri="{FF2B5EF4-FFF2-40B4-BE49-F238E27FC236}">
                <a16:creationId xmlns:a16="http://schemas.microsoft.com/office/drawing/2014/main" id="{07FE1BA9-9F31-4597-9D14-2C8B9F16DF0C}"/>
              </a:ext>
            </a:extLst>
          </p:cNvPr>
          <p:cNvSpPr/>
          <p:nvPr/>
        </p:nvSpPr>
        <p:spPr>
          <a:xfrm>
            <a:off x="7244178" y="3788544"/>
            <a:ext cx="1118587" cy="639193"/>
          </a:xfrm>
          <a:prstGeom prst="lef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a:reflection blurRad="6350" stA="50000" endA="300" endPos="38500" dist="50800" dir="5400000" sy="-100000" algn="bl" rotWithShape="0"/>
          </a:effectLst>
          <a:scene3d>
            <a:camera prst="orthographicFront"/>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BDF077F-46AE-4EF6-8D6D-4742C534FF67}"/>
              </a:ext>
            </a:extLst>
          </p:cNvPr>
          <p:cNvSpPr txBox="1"/>
          <p:nvPr/>
        </p:nvSpPr>
        <p:spPr>
          <a:xfrm>
            <a:off x="7113349" y="3448974"/>
            <a:ext cx="1452642" cy="369332"/>
          </a:xfrm>
          <a:prstGeom prst="rect">
            <a:avLst/>
          </a:prstGeom>
          <a:noFill/>
          <a:ln>
            <a:solidFill>
              <a:schemeClr val="accent2">
                <a:lumMod val="75000"/>
              </a:schemeClr>
            </a:solidFill>
          </a:ln>
        </p:spPr>
        <p:txBody>
          <a:bodyPr wrap="none" rtlCol="0">
            <a:spAutoFit/>
          </a:bodyPr>
          <a:lstStyle/>
          <a:p>
            <a:r>
              <a:rPr lang="en-IN" dirty="0">
                <a:solidFill>
                  <a:srgbClr val="FF0000"/>
                </a:solidFill>
              </a:rPr>
              <a:t>BLUETOOTH</a:t>
            </a:r>
          </a:p>
        </p:txBody>
      </p:sp>
    </p:spTree>
    <p:extLst>
      <p:ext uri="{BB962C8B-B14F-4D97-AF65-F5344CB8AC3E}">
        <p14:creationId xmlns:p14="http://schemas.microsoft.com/office/powerpoint/2010/main" val="1343139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4548-F639-45FC-93A7-5C69F3A077F0}"/>
              </a:ext>
            </a:extLst>
          </p:cNvPr>
          <p:cNvSpPr>
            <a:spLocks noGrp="1"/>
          </p:cNvSpPr>
          <p:nvPr>
            <p:ph type="title"/>
          </p:nvPr>
        </p:nvSpPr>
        <p:spPr/>
        <p:txBody>
          <a:bodyPr/>
          <a:lstStyle/>
          <a:p>
            <a:pPr algn="ctr"/>
            <a:r>
              <a:rPr lang="en-IN" dirty="0"/>
              <a:t>SIMULATION IMAGE</a:t>
            </a:r>
          </a:p>
        </p:txBody>
      </p:sp>
      <p:pic>
        <p:nvPicPr>
          <p:cNvPr id="4" name="Picture 3">
            <a:extLst>
              <a:ext uri="{FF2B5EF4-FFF2-40B4-BE49-F238E27FC236}">
                <a16:creationId xmlns:a16="http://schemas.microsoft.com/office/drawing/2014/main" id="{E443B2B4-F6A1-47B5-8C23-B5EC47CC5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463"/>
            <a:ext cx="12192000" cy="6507074"/>
          </a:xfrm>
          <a:prstGeom prst="rect">
            <a:avLst/>
          </a:prstGeom>
        </p:spPr>
      </p:pic>
    </p:spTree>
    <p:extLst>
      <p:ext uri="{BB962C8B-B14F-4D97-AF65-F5344CB8AC3E}">
        <p14:creationId xmlns:p14="http://schemas.microsoft.com/office/powerpoint/2010/main" val="8966408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1279</TotalTime>
  <Words>555</Words>
  <Application>Microsoft Office PowerPoint</Application>
  <PresentationFormat>Widescreen</PresentationFormat>
  <Paragraphs>57</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Century Gothic</vt:lpstr>
      <vt:lpstr>Courier New</vt:lpstr>
      <vt:lpstr>Roboto</vt:lpstr>
      <vt:lpstr>Times New Roman</vt:lpstr>
      <vt:lpstr>Wingdings 2</vt:lpstr>
      <vt:lpstr>Quotable</vt:lpstr>
      <vt:lpstr>WELCOME</vt:lpstr>
      <vt:lpstr>TEAM NAME : TriCore Blaster </vt:lpstr>
      <vt:lpstr>Sponsored by</vt:lpstr>
      <vt:lpstr>TEAM DETAILS</vt:lpstr>
      <vt:lpstr> INTRODUCTION</vt:lpstr>
      <vt:lpstr>APPRATUS REQUIRED</vt:lpstr>
      <vt:lpstr>VOICE CONTROLLED &amp;WIRELESS TECHNOLOGY</vt:lpstr>
      <vt:lpstr>PowerPoint Presentation</vt:lpstr>
      <vt:lpstr>SIMULATION IMAGE</vt:lpstr>
      <vt:lpstr>SOURCE CODE</vt:lpstr>
      <vt:lpstr>APPLICABIITY OF THE PROJECT</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Name: Tri Core Blaster </dc:title>
  <dc:creator>AMIT SOREN (BTECH10223.20@bitmesra.ac.in)</dc:creator>
  <cp:lastModifiedBy>AMIT SOREN (BTECH10223.20@bitmesra.ac.in)</cp:lastModifiedBy>
  <cp:revision>36</cp:revision>
  <dcterms:created xsi:type="dcterms:W3CDTF">2021-10-07T09:38:46Z</dcterms:created>
  <dcterms:modified xsi:type="dcterms:W3CDTF">2021-10-09T07:56:51Z</dcterms:modified>
</cp:coreProperties>
</file>